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7102" r:id="rId2"/>
  </p:sldMasterIdLst>
  <p:notesMasterIdLst>
    <p:notesMasterId r:id="rId25"/>
  </p:notesMasterIdLst>
  <p:handoutMasterIdLst>
    <p:handoutMasterId r:id="rId26"/>
  </p:handoutMasterIdLst>
  <p:sldIdLst>
    <p:sldId id="1673" r:id="rId3"/>
    <p:sldId id="2148" r:id="rId4"/>
    <p:sldId id="2104" r:id="rId5"/>
    <p:sldId id="2105" r:id="rId6"/>
    <p:sldId id="1355" r:id="rId7"/>
    <p:sldId id="2121" r:id="rId8"/>
    <p:sldId id="2123" r:id="rId9"/>
    <p:sldId id="2110" r:id="rId10"/>
    <p:sldId id="2113" r:id="rId11"/>
    <p:sldId id="1386" r:id="rId12"/>
    <p:sldId id="1387" r:id="rId13"/>
    <p:sldId id="2099" r:id="rId14"/>
    <p:sldId id="2100" r:id="rId15"/>
    <p:sldId id="2146" r:id="rId16"/>
    <p:sldId id="1337" r:id="rId17"/>
    <p:sldId id="1338" r:id="rId18"/>
    <p:sldId id="2127" r:id="rId19"/>
    <p:sldId id="1343" r:id="rId20"/>
    <p:sldId id="1346" r:id="rId21"/>
    <p:sldId id="1347" r:id="rId22"/>
    <p:sldId id="2147" r:id="rId23"/>
    <p:sldId id="1314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00FF"/>
    <a:srgbClr val="FFFF99"/>
    <a:srgbClr val="CCFF99"/>
    <a:srgbClr val="E5DEDB"/>
    <a:srgbClr val="008000"/>
    <a:srgbClr val="009900"/>
    <a:srgbClr val="CCCCFF"/>
    <a:srgbClr val="31EF3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16" autoAdjust="0"/>
  </p:normalViewPr>
  <p:slideViewPr>
    <p:cSldViewPr>
      <p:cViewPr varScale="1">
        <p:scale>
          <a:sx n="101" d="100"/>
          <a:sy n="101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9748"/>
    </p:cViewPr>
  </p:sorterViewPr>
  <p:notesViewPr>
    <p:cSldViewPr>
      <p:cViewPr varScale="1">
        <p:scale>
          <a:sx n="88" d="100"/>
          <a:sy n="88" d="100"/>
        </p:scale>
        <p:origin x="382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75A035-113F-4398-B3A8-B940496B0D6C}" type="datetimeFigureOut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737EB9-2957-4BFF-83B0-9FB3147DEF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4647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FE568-DABD-4CFB-A878-693DE8131DF4}" type="datetimeFigureOut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A601A-484E-458B-A6C1-9489747C66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9571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Chovy spadající pro režim IPPC</a:t>
            </a:r>
          </a:p>
          <a:p>
            <a:r>
              <a:rPr lang="cs-CZ" dirty="0"/>
              <a:t>Intenzivní chov drůbeže nebo prasat</a:t>
            </a:r>
          </a:p>
          <a:p>
            <a:r>
              <a:rPr lang="cs-CZ" b="1" dirty="0"/>
              <a:t>a)</a:t>
            </a:r>
            <a:r>
              <a:rPr lang="cs-CZ" dirty="0"/>
              <a:t> s prostorem pro více než 40000 kusů drůbeže,</a:t>
            </a:r>
          </a:p>
          <a:p>
            <a:r>
              <a:rPr lang="cs-CZ" b="1" dirty="0"/>
              <a:t>b)</a:t>
            </a:r>
            <a:r>
              <a:rPr lang="cs-CZ" dirty="0"/>
              <a:t> s prostorem pro více než 2000 kusů prasat na porážku nad 30 kg, nebo</a:t>
            </a:r>
          </a:p>
          <a:p>
            <a:r>
              <a:rPr lang="cs-CZ" b="1" dirty="0"/>
              <a:t>c)</a:t>
            </a:r>
            <a:r>
              <a:rPr lang="cs-CZ" dirty="0"/>
              <a:t> s prostorem pro více než 750 kusů prasnic.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22714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C30BE-6A04-66DD-6E61-38994750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4F730E-36C0-51C4-6569-AB7453E70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F2AE1B4-2DA6-A2BD-D9D8-3E1DB1C72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9BB7C2DB-79C3-BF43-9C69-94DA0441ECC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146811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28295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10758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DEB6-B017-4E6D-8533-B9C7D55FC08A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1307-AA74-4CE4-9706-2E0B85EF8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0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493B-5D5C-453D-A533-2DF477412610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4A19-5BDE-4BCB-9B54-6C93B266B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10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637A-70B7-4255-83A5-A5213A45C167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0F3A-D2E6-43B7-85BC-708284D67C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81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EF8698-D846-4B8A-8C10-4087766FE56D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31DAE4B0-F3CC-4211-B8C2-903D8F43544E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945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9E31-5D6E-4967-BED4-4B09649B410C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D340-C759-43BB-B78E-48833D58A32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27887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5CD6-8FDC-48CF-A0E0-A10C6369DDFB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607379B1-CCE9-426F-AAFF-81BB8236A28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547933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1C2A6D-0DC2-4E32-8A01-60D148274AB6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DD47-1495-424D-AD55-0B520DCA3D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72822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35809-1314-4A6D-B71E-B9C5DBE2312E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6FBD-6316-44AF-9D23-213804013C0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24254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B79E-E280-495D-AABD-FB896395E789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BD43-A9B8-4441-853F-2EE26DDF082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57273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DB9-F4FB-41FC-ADA2-14A5C752F4AE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0C7A07C5-4C1F-42BE-AC8A-1E1BF8369624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284872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19DE-7BF6-487A-A958-2604F4B74CD8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D352-DAE8-44C2-BCA2-E3237CDAB3A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57931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6000-7786-4276-B6B2-05A9C7FA26F1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9B96-5A2F-4F26-B48B-F5FF761F1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9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576A74-B567-4C3D-A7BF-A33DBAE725B3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C33E195-7E9F-4871-914C-7F37A3265CD1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45362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3B53-67E5-4D4D-AECE-1415740D4635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DB2D-75F1-498C-93D8-C1A9E1BF842F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11465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5B34-D864-4419-900D-ED31D16A09A9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F35D-44E0-474A-A08E-BD258F52E5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7201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B0AD-8EDC-42DF-B53E-10C80539637B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2BBA-1924-4646-9CB5-376F92C76787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14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AFF0-BEFE-4DCA-9992-8C10F665942A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E2C3-C759-4866-9C14-06A7A958B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7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04EA-5029-41D5-9C18-7C215BB7093A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3990-D04A-4260-8D86-DC2503A92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64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1BD9-BD38-43F4-9C69-97BC82F3E28A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B804-8991-4D91-92AF-A53BD6EE3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14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FFE4-8F69-4570-9FD4-879463E11157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7DD0-4A71-449C-BD65-63E3FDC83E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795B-23CB-4107-B76D-76B8CB65315D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22C4-DB6C-4CAF-ABA7-949D54162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CAC8-761B-4C07-BFE6-9B35B83C6660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6C03-B1BC-4451-A056-165339CA77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4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8027-21DD-463E-A21D-FA8CC3188A25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E31F-913E-4073-944C-0DCF7CFB5C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83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8555A61-A2A0-4B32-AE07-8B1A01606799}" type="datetime1">
              <a:rPr lang="cs-CZ"/>
              <a:pPr>
                <a:defRPr/>
              </a:pPr>
              <a:t>23.03.2026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ABC19F8A-953F-4F66-83DB-B36CD5AA1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1" r:id="rId1"/>
    <p:sldLayoutId id="2147487092" r:id="rId2"/>
    <p:sldLayoutId id="2147487093" r:id="rId3"/>
    <p:sldLayoutId id="2147487094" r:id="rId4"/>
    <p:sldLayoutId id="2147487095" r:id="rId5"/>
    <p:sldLayoutId id="2147487096" r:id="rId6"/>
    <p:sldLayoutId id="2147487097" r:id="rId7"/>
    <p:sldLayoutId id="2147487098" r:id="rId8"/>
    <p:sldLayoutId id="2147487099" r:id="rId9"/>
    <p:sldLayoutId id="2147487100" r:id="rId10"/>
    <p:sldLayoutId id="214748710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E0449-FFD8-43D2-8CC8-AC88F53A7852}" type="datetime1">
              <a:rPr lang="cs-CZ"/>
              <a:pPr>
                <a:defRPr/>
              </a:pPr>
              <a:t>23.03.2026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198FBE3E-54F8-4794-AAC7-FAD29BCB8F5D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3859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3" r:id="rId1"/>
    <p:sldLayoutId id="2147487104" r:id="rId2"/>
    <p:sldLayoutId id="2147487105" r:id="rId3"/>
    <p:sldLayoutId id="2147487106" r:id="rId4"/>
    <p:sldLayoutId id="2147487107" r:id="rId5"/>
    <p:sldLayoutId id="2147487108" r:id="rId6"/>
    <p:sldLayoutId id="2147487109" r:id="rId7"/>
    <p:sldLayoutId id="2147487110" r:id="rId8"/>
    <p:sldLayoutId id="2147487111" r:id="rId9"/>
    <p:sldLayoutId id="2147487112" r:id="rId10"/>
    <p:sldLayoutId id="2147487113" r:id="rId11"/>
    <p:sldLayoutId id="214748711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w.carc.cz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www.nitrat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ze.gov.cz/public/portal/mze/farmar/eph/Novinky-EPH/spustena-funkcionalita-napoctu-bilance-fosforu-a-dusi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 idx="4294967295"/>
          </p:nvPr>
        </p:nvSpPr>
        <p:spPr>
          <a:xfrm>
            <a:off x="107714" y="1556792"/>
            <a:ext cx="8928571" cy="192429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4000" b="1" dirty="0">
                <a:cs typeface="Calibri" panose="020F0502020204030204" pitchFamily="34" charset="0"/>
              </a:rPr>
              <a:t>Souhrn změn v oblasti používání a skladování hnojiv od roku 2025</a:t>
            </a:r>
          </a:p>
        </p:txBody>
      </p:sp>
      <p:sp>
        <p:nvSpPr>
          <p:cNvPr id="218116" name="Podnadpis 2"/>
          <p:cNvSpPr>
            <a:spLocks/>
          </p:cNvSpPr>
          <p:nvPr/>
        </p:nvSpPr>
        <p:spPr bwMode="auto">
          <a:xfrm>
            <a:off x="592137" y="3719847"/>
            <a:ext cx="7921625" cy="4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Lada Kozlovská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118" name="Obdélník 1"/>
          <p:cNvSpPr>
            <a:spLocks noChangeArrowheads="1"/>
          </p:cNvSpPr>
          <p:nvPr/>
        </p:nvSpPr>
        <p:spPr bwMode="auto">
          <a:xfrm>
            <a:off x="215427" y="418134"/>
            <a:ext cx="24387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23.3.2026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99" y="4221088"/>
            <a:ext cx="1061302" cy="1187815"/>
          </a:xfrm>
          <a:prstGeom prst="rect">
            <a:avLst/>
          </a:prstGeom>
        </p:spPr>
      </p:pic>
      <p:sp>
        <p:nvSpPr>
          <p:cNvPr id="19" name="Podnadpis 2"/>
          <p:cNvSpPr>
            <a:spLocks/>
          </p:cNvSpPr>
          <p:nvPr/>
        </p:nvSpPr>
        <p:spPr bwMode="auto">
          <a:xfrm>
            <a:off x="2339753" y="5408903"/>
            <a:ext cx="453650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Národní centrum zemědělského 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potravinářského výzkumu, v. v. i.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2727F18-4308-45CD-9556-E4B1334F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8" y="6121400"/>
            <a:ext cx="86770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tel. 603 520 684, jan.klir@carc.cz                                                                        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www.carc.cz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tel. 733 375 632, lada.kozlovska@carc.cz                                                           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www.nitrat.cz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217443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Po odeslání se objeví dialog s výsledkem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odeslání.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Odeslání dat z EPH by nikdy nemělo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skončit vážnou chybou.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Data mohou mít dílčí nedostatky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v podobě upozornění.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nl-NL" sz="2000" dirty="0">
                <a:latin typeface="Tw Cen MT" panose="020B0602020104020603" pitchFamily="34" charset="-18"/>
                <a:cs typeface="TH SarabunPSK" panose="020B0502040204020203" pitchFamily="34" charset="-34"/>
              </a:rPr>
              <a:t>Předání dat je možné ověřit</a:t>
            </a:r>
            <a:r>
              <a:rPr lang="cs-CZ" sz="2000" dirty="0">
                <a:latin typeface="Tw Cen MT" panose="020B0602020104020603" pitchFamily="34" charset="-18"/>
                <a:cs typeface="TH SarabunPSK" panose="020B0502040204020203" pitchFamily="34" charset="-34"/>
              </a:rPr>
              <a:t> z Přehledu podání v aplikaci Jednotné úložiště dat evidence hnojiv a výnosů – detail v řádku s příslušným podáním: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cs-CZ" sz="2400" dirty="0">
              <a:latin typeface="Tw Cen MT" panose="020B0602020104020603" pitchFamily="34" charset="-18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cs-CZ" altLang="cs-CZ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anose="020B0602020104020603" pitchFamily="34" charset="-1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64881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>
                <a:solidFill>
                  <a:srgbClr val="000000"/>
                </a:solidFill>
                <a:latin typeface="Tw Cen MT" panose="020B0602020104020603" pitchFamily="34" charset="-18"/>
              </a:rPr>
              <a:t>Ověření skutečného předání dat, </a:t>
            </a:r>
            <a:r>
              <a:rPr lang="cs-CZ" altLang="cs-CZ" sz="3200" b="1" dirty="0" err="1">
                <a:solidFill>
                  <a:srgbClr val="000000"/>
                </a:solidFill>
                <a:latin typeface="Tw Cen MT" panose="020B0602020104020603" pitchFamily="34" charset="-18"/>
              </a:rPr>
              <a:t>chybník</a:t>
            </a:r>
            <a:endParaRPr lang="cs-CZ" altLang="cs-CZ" sz="3200" b="1" kern="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116145-A6CE-0F29-7B61-89AE8F06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2" r="501"/>
          <a:stretch>
            <a:fillRect/>
          </a:stretch>
        </p:blipFill>
        <p:spPr>
          <a:xfrm>
            <a:off x="179512" y="3252518"/>
            <a:ext cx="7056784" cy="28091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C5EDB9A-C018-3CEE-4A71-41A0FAF8C1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54"/>
          <a:stretch>
            <a:fillRect/>
          </a:stretch>
        </p:blipFill>
        <p:spPr>
          <a:xfrm>
            <a:off x="53752" y="5800677"/>
            <a:ext cx="9144000" cy="106413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FB50C58-9E8F-84AE-D907-79881A77C4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646" r="3633"/>
          <a:stretch>
            <a:fillRect/>
          </a:stretch>
        </p:blipFill>
        <p:spPr>
          <a:xfrm>
            <a:off x="4355976" y="908720"/>
            <a:ext cx="4788024" cy="14606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A26944-80B6-FE39-950C-2BB83A1CB72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10935" r="24897"/>
          <a:stretch>
            <a:fillRect/>
          </a:stretch>
        </p:blipFill>
        <p:spPr>
          <a:xfrm>
            <a:off x="4355975" y="1489568"/>
            <a:ext cx="4832367" cy="35525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1CC9668-BDAE-3723-3E93-3B329EED4E34}"/>
              </a:ext>
            </a:extLst>
          </p:cNvPr>
          <p:cNvSpPr/>
          <p:nvPr/>
        </p:nvSpPr>
        <p:spPr>
          <a:xfrm>
            <a:off x="2216336" y="5589240"/>
            <a:ext cx="2571688" cy="2114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20224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107504" y="1106488"/>
            <a:ext cx="9001000" cy="57515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dirty="0">
                <a:latin typeface="Tw Cen MT" panose="020B0602020104020603" pitchFamily="34" charset="-18"/>
              </a:rPr>
              <a:t>Výpočet bilance P a N probíhá po nahrání evidence do JUDEH (z </a:t>
            </a:r>
            <a:r>
              <a:rPr lang="cs-CZ" sz="2000" dirty="0">
                <a:latin typeface="Tw Cen MT" panose="020B0602020104020603" pitchFamily="34" charset="-18"/>
              </a:rPr>
              <a:t>EPH na Portálu farmáře nebo z libovolného komerčního SW, který je na JUDEH integrován).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Data pro účely výpočtu bilance obsahují: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Tw Cen MT" panose="020B0602020104020603" pitchFamily="34" charset="-18"/>
              </a:rPr>
              <a:t>osev a sklizně pro aktuální rok (pro účely bilance N)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Tw Cen MT" panose="020B0602020104020603" pitchFamily="34" charset="-18"/>
              </a:rPr>
              <a:t>osev a sklizně za předchozí rok (pro účely bilance P)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Tw Cen MT" panose="020B0602020104020603" pitchFamily="34" charset="-18"/>
              </a:rPr>
              <a:t>evidence aplikací hnojiv za období 1. 7. předchozího roku do 30. 6. aktuálního roku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Tw Cen MT" panose="020B0602020104020603" pitchFamily="34" charset="-18"/>
              </a:rPr>
              <a:t>Obě bilance pracují nad daty kultur „orná půda“ (R, U, G).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Tw Cen MT" panose="020B0602020104020603" pitchFamily="34" charset="-18"/>
              </a:rPr>
              <a:t>Data lze předat opakovaně.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Tw Cen MT" panose="020B0602020104020603" pitchFamily="34" charset="-18"/>
              </a:rPr>
              <a:t>Pokud jsou předána v „testovacím režimu“, pak je vidí pouze přihlášený subjekt a rovněž administrátor systému.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Tw Cen MT" panose="020B0602020104020603" pitchFamily="34" charset="-18"/>
              </a:rPr>
              <a:t>Pokud mají být data předána za účelem kontroly ze strany ÚKZÚZ, musí být předána v režimu „ostrý“. </a:t>
            </a:r>
            <a:r>
              <a:rPr lang="cs-CZ" altLang="cs-CZ" sz="2000" b="1" dirty="0">
                <a:latin typeface="Tw Cen MT" panose="020B0602020104020603" pitchFamily="34" charset="-18"/>
              </a:rPr>
              <a:t>  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>
                <a:latin typeface="Tw Cen MT" panose="020B0602020104020603" pitchFamily="34" charset="-18"/>
              </a:rPr>
              <a:t>               </a:t>
            </a:r>
            <a:r>
              <a:rPr lang="cs-CZ" altLang="cs-CZ" sz="2800" b="1" dirty="0">
                <a:latin typeface="Tw Cen MT" panose="020B0602020104020603" pitchFamily="34" charset="-18"/>
              </a:rPr>
              <a:t>		</a:t>
            </a:r>
            <a:endParaRPr lang="cs-CZ" alt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6896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err="1">
                <a:solidFill>
                  <a:srgbClr val="000000"/>
                </a:solidFill>
                <a:latin typeface="Tw Cen MT" panose="020B0602020104020603" pitchFamily="34" charset="-18"/>
              </a:rPr>
              <a:t>Nápočet</a:t>
            </a:r>
            <a:r>
              <a:rPr lang="cs-CZ" altLang="cs-CZ" sz="3200" b="1" dirty="0">
                <a:solidFill>
                  <a:srgbClr val="000000"/>
                </a:solidFill>
                <a:latin typeface="Tw Cen MT" panose="020B0602020104020603" pitchFamily="34" charset="-18"/>
              </a:rPr>
              <a:t> bilance P a N v JUDEH</a:t>
            </a:r>
            <a:endParaRPr lang="cs-CZ" altLang="cs-CZ" sz="3200" b="1" u="sng" kern="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9D5239-F06D-8543-2796-3184BA1FF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356796"/>
            <a:ext cx="4464496" cy="238531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04EE06F-D187-D711-C1EC-C8BEAF6B0634}"/>
              </a:ext>
            </a:extLst>
          </p:cNvPr>
          <p:cNvSpPr/>
          <p:nvPr/>
        </p:nvSpPr>
        <p:spPr>
          <a:xfrm>
            <a:off x="3275856" y="5157192"/>
            <a:ext cx="3024336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9038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29317-97E3-D528-F3AD-6A8A99B58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>
            <a:extLst>
              <a:ext uri="{FF2B5EF4-FFF2-40B4-BE49-F238E27FC236}">
                <a16:creationId xmlns:a16="http://schemas.microsoft.com/office/drawing/2014/main" id="{A36EFE76-0143-16AC-7B05-F15971EA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06488"/>
            <a:ext cx="9001000" cy="57515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>
                <a:latin typeface="Tw Cen MT" panose="020B0602020104020603" pitchFamily="34" charset="-18"/>
              </a:rPr>
              <a:t>Ověřování kvality dat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Tw Cen MT" panose="020B0602020104020603" pitchFamily="34" charset="-18"/>
              </a:rPr>
              <a:t>U </a:t>
            </a:r>
            <a:r>
              <a:rPr lang="cs-CZ" sz="2000" b="1" dirty="0">
                <a:latin typeface="Tw Cen MT" panose="020B0602020104020603" pitchFamily="34" charset="-18"/>
              </a:rPr>
              <a:t>hnojiv</a:t>
            </a:r>
            <a:r>
              <a:rPr lang="cs-CZ" sz="2000" dirty="0">
                <a:latin typeface="Tw Cen MT" panose="020B0602020104020603" pitchFamily="34" charset="-18"/>
              </a:rPr>
              <a:t> se sleduje, zda jsou navázána na číselník a pokud se jedná o vlastní hnojivo mimo vazbu na číselník, tak že byla předána jeho klasifikace. Pokud chybí, lze ji doplnit na záložce Párování hnojiv.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000" dirty="0">
                <a:latin typeface="Tw Cen MT" panose="020B0602020104020603" pitchFamily="34" charset="-18"/>
              </a:rPr>
              <a:t>U </a:t>
            </a:r>
            <a:r>
              <a:rPr lang="cs-CZ" sz="2000" b="1" dirty="0">
                <a:latin typeface="Tw Cen MT" panose="020B0602020104020603" pitchFamily="34" charset="-18"/>
              </a:rPr>
              <a:t>osevů</a:t>
            </a:r>
            <a:r>
              <a:rPr lang="cs-CZ" sz="2000" dirty="0">
                <a:latin typeface="Tw Cen MT" panose="020B0602020104020603" pitchFamily="34" charset="-18"/>
              </a:rPr>
              <a:t> se porovnává předaný osev s deklarací plodin dle jednotné žádosti.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Pro bilanci P jsou rozhodující oba roky. Případné rozdíly překračující toleranci 5 % rozdílu ve výměře jsou </a:t>
            </a:r>
            <a:r>
              <a:rPr lang="cs-CZ" sz="2000" dirty="0" err="1">
                <a:latin typeface="Tw Cen MT" panose="020B0602020104020603" pitchFamily="34" charset="-18"/>
              </a:rPr>
              <a:t>vyfiltrovatelné</a:t>
            </a:r>
            <a:r>
              <a:rPr lang="cs-CZ" sz="2000" dirty="0">
                <a:latin typeface="Tw Cen MT" panose="020B0602020104020603" pitchFamily="34" charset="-18"/>
              </a:rPr>
              <a:t> ve sloupci Chyba = ANO. Míru závažnosti chyb a jejich případný dopad na kvalitu bilance je třeba posoudit manuálně.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Řada rozdílů, např. v rozdílné plodině typu Dočasný travní porost x Trávy čeledi </a:t>
            </a:r>
            <a:r>
              <a:rPr lang="cs-CZ" sz="2000" dirty="0" err="1">
                <a:latin typeface="Tw Cen MT" panose="020B0602020104020603" pitchFamily="34" charset="-18"/>
              </a:rPr>
              <a:t>lipnicovitých</a:t>
            </a:r>
            <a:r>
              <a:rPr lang="cs-CZ" sz="2000" dirty="0">
                <a:latin typeface="Tw Cen MT" panose="020B0602020104020603" pitchFamily="34" charset="-18"/>
              </a:rPr>
              <a:t> nebude mít na bilanci žádný vliv, avšak pšenice x řepka jistě ano.</a:t>
            </a:r>
            <a:r>
              <a:rPr lang="cs-CZ" altLang="cs-CZ" sz="2000" b="1" dirty="0">
                <a:latin typeface="Tw Cen MT" panose="020B0602020104020603" pitchFamily="34" charset="-18"/>
              </a:rPr>
              <a:t>  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>
                <a:latin typeface="Tw Cen MT" panose="020B0602020104020603" pitchFamily="34" charset="-18"/>
              </a:rPr>
              <a:t>               </a:t>
            </a:r>
            <a:r>
              <a:rPr lang="cs-CZ" altLang="cs-CZ" sz="2800" b="1" dirty="0">
                <a:latin typeface="Tw Cen MT" panose="020B0602020104020603" pitchFamily="34" charset="-18"/>
              </a:rPr>
              <a:t>		</a:t>
            </a:r>
            <a:endParaRPr lang="cs-CZ" altLang="cs-CZ" sz="2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9458D64-9535-0094-65BF-F7EFBDB3803E}"/>
              </a:ext>
            </a:extLst>
          </p:cNvPr>
          <p:cNvSpPr txBox="1">
            <a:spLocks/>
          </p:cNvSpPr>
          <p:nvPr/>
        </p:nvSpPr>
        <p:spPr bwMode="auto">
          <a:xfrm>
            <a:off x="6896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err="1">
                <a:solidFill>
                  <a:srgbClr val="000000"/>
                </a:solidFill>
                <a:latin typeface="Tw Cen MT" panose="020B0602020104020603" pitchFamily="34" charset="-18"/>
              </a:rPr>
              <a:t>Nápočet</a:t>
            </a:r>
            <a:r>
              <a:rPr lang="cs-CZ" altLang="cs-CZ" sz="3200" b="1" dirty="0">
                <a:solidFill>
                  <a:srgbClr val="000000"/>
                </a:solidFill>
                <a:latin typeface="Tw Cen MT" panose="020B0602020104020603" pitchFamily="34" charset="-18"/>
              </a:rPr>
              <a:t> bilance P a N v JUDEH</a:t>
            </a:r>
            <a:endParaRPr lang="cs-CZ" altLang="cs-CZ" sz="3200" b="1" u="sng" kern="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6F9E86-07C5-7155-A14F-3784E9DE4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37843"/>
            <a:ext cx="5220072" cy="1178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52BC23-ECD1-BA05-ED7C-B4763112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36" y="5517232"/>
            <a:ext cx="5580112" cy="112152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2ACC39D-A4ED-9FDF-FE06-4924D10DE6C8}"/>
              </a:ext>
            </a:extLst>
          </p:cNvPr>
          <p:cNvSpPr/>
          <p:nvPr/>
        </p:nvSpPr>
        <p:spPr>
          <a:xfrm>
            <a:off x="1691680" y="2337842"/>
            <a:ext cx="648072" cy="18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6E269B0-EDE2-7DFF-538B-09AACC72F874}"/>
              </a:ext>
            </a:extLst>
          </p:cNvPr>
          <p:cNvSpPr/>
          <p:nvPr/>
        </p:nvSpPr>
        <p:spPr>
          <a:xfrm>
            <a:off x="2412000" y="5517232"/>
            <a:ext cx="612000" cy="1812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578B338-FA51-5A64-AAA3-5D824F573997}"/>
              </a:ext>
            </a:extLst>
          </p:cNvPr>
          <p:cNvSpPr/>
          <p:nvPr/>
        </p:nvSpPr>
        <p:spPr>
          <a:xfrm>
            <a:off x="5526000" y="5751512"/>
            <a:ext cx="522000" cy="90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5491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B69A7-AE54-81D9-1804-3000F115A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>
            <a:extLst>
              <a:ext uri="{FF2B5EF4-FFF2-40B4-BE49-F238E27FC236}">
                <a16:creationId xmlns:a16="http://schemas.microsoft.com/office/drawing/2014/main" id="{DE62E650-EE9F-2CE2-B7CA-4640F6567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06488"/>
            <a:ext cx="9001000" cy="57515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Bilance se spouští na záložce </a:t>
            </a:r>
            <a:r>
              <a:rPr lang="cs-CZ" sz="2000" b="1" dirty="0">
                <a:latin typeface="Tw Cen MT" panose="020B0602020104020603" pitchFamily="34" charset="-18"/>
              </a:rPr>
              <a:t>Bilance P </a:t>
            </a:r>
            <a:r>
              <a:rPr lang="cs-CZ" sz="2000" dirty="0">
                <a:latin typeface="Tw Cen MT" panose="020B0602020104020603" pitchFamily="34" charset="-18"/>
              </a:rPr>
              <a:t>/</a:t>
            </a:r>
            <a:r>
              <a:rPr lang="cs-CZ" sz="2000" b="1" dirty="0">
                <a:latin typeface="Tw Cen MT" panose="020B0602020104020603" pitchFamily="34" charset="-18"/>
              </a:rPr>
              <a:t> Bilance N </a:t>
            </a:r>
            <a:r>
              <a:rPr lang="cs-CZ" sz="2000" dirty="0">
                <a:latin typeface="Tw Cen MT" panose="020B0602020104020603" pitchFamily="34" charset="-18"/>
              </a:rPr>
              <a:t>prostřednictvím tlačítek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b="1" dirty="0">
                <a:latin typeface="Tw Cen MT" panose="020B0602020104020603" pitchFamily="34" charset="-18"/>
              </a:rPr>
              <a:t>Spočítat bilanci P </a:t>
            </a:r>
            <a:r>
              <a:rPr lang="cs-CZ" sz="2000" dirty="0">
                <a:latin typeface="Tw Cen MT" panose="020B0602020104020603" pitchFamily="34" charset="-18"/>
              </a:rPr>
              <a:t>/ </a:t>
            </a:r>
            <a:r>
              <a:rPr lang="cs-CZ" sz="2000" b="1" dirty="0">
                <a:latin typeface="Tw Cen MT" panose="020B0602020104020603" pitchFamily="34" charset="-18"/>
              </a:rPr>
              <a:t>Spočítat bilanci N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Výsledek bilance je shrnut na podzáložce Bilance. Na této záložce je postupně rozepsán výpočet jednotlivých kroků bilance. Bilance obsahuje i výsledné hodnocení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ve vztahu k podmínkám dotačního opatření ekoplatby.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Rovněž je možné vytisknout protokol, který je vázán k výpočtu vzešlého z daného podání. Každá podaná datová sada evidence hnojiv má vlastní protokol.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altLang="cs-CZ" sz="2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E2A1F99-92B0-C009-B05F-D53496B3C3A4}"/>
              </a:ext>
            </a:extLst>
          </p:cNvPr>
          <p:cNvSpPr txBox="1">
            <a:spLocks/>
          </p:cNvSpPr>
          <p:nvPr/>
        </p:nvSpPr>
        <p:spPr bwMode="auto">
          <a:xfrm>
            <a:off x="6896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err="1">
                <a:solidFill>
                  <a:srgbClr val="000000"/>
                </a:solidFill>
                <a:latin typeface="Tw Cen MT" panose="020B0602020104020603" pitchFamily="34" charset="-18"/>
              </a:rPr>
              <a:t>Nápočet</a:t>
            </a:r>
            <a:r>
              <a:rPr lang="cs-CZ" altLang="cs-CZ" sz="3200" b="1" dirty="0">
                <a:solidFill>
                  <a:srgbClr val="000000"/>
                </a:solidFill>
                <a:latin typeface="Tw Cen MT" panose="020B0602020104020603" pitchFamily="34" charset="-18"/>
              </a:rPr>
              <a:t> bilance P a N v JUDEH</a:t>
            </a:r>
            <a:endParaRPr lang="cs-CZ" altLang="cs-CZ" sz="3200" b="1" u="sng" kern="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326BA4-6ADC-827D-4A9F-1D338D39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2" y="1781962"/>
            <a:ext cx="6596989" cy="13330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413D43B-08A7-5EDC-BDF6-FE93FE94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82" y="3183564"/>
            <a:ext cx="6686929" cy="129521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D4EE010-CEFD-A36D-8B38-7F0B874A971B}"/>
              </a:ext>
            </a:extLst>
          </p:cNvPr>
          <p:cNvSpPr/>
          <p:nvPr/>
        </p:nvSpPr>
        <p:spPr>
          <a:xfrm>
            <a:off x="969255" y="1791641"/>
            <a:ext cx="612068" cy="215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796C14D-98F0-9E4E-478D-4BE03537AE52}"/>
              </a:ext>
            </a:extLst>
          </p:cNvPr>
          <p:cNvSpPr/>
          <p:nvPr/>
        </p:nvSpPr>
        <p:spPr>
          <a:xfrm>
            <a:off x="324000" y="2085213"/>
            <a:ext cx="792000" cy="25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D5401C1-5395-1E3E-5839-D90B7F13DB91}"/>
              </a:ext>
            </a:extLst>
          </p:cNvPr>
          <p:cNvSpPr/>
          <p:nvPr/>
        </p:nvSpPr>
        <p:spPr>
          <a:xfrm>
            <a:off x="324000" y="3492000"/>
            <a:ext cx="828000" cy="222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3635F6C-E520-16AA-24B9-2C7BBF69803C}"/>
              </a:ext>
            </a:extLst>
          </p:cNvPr>
          <p:cNvSpPr/>
          <p:nvPr/>
        </p:nvSpPr>
        <p:spPr>
          <a:xfrm>
            <a:off x="1547617" y="3179739"/>
            <a:ext cx="576000" cy="2226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3BE7B42-31F4-DFAB-3F0C-F0757374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6052030"/>
            <a:ext cx="298174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4917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94278-8F4E-67CD-1D77-E87C97A82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>
            <a:extLst>
              <a:ext uri="{FF2B5EF4-FFF2-40B4-BE49-F238E27FC236}">
                <a16:creationId xmlns:a16="http://schemas.microsoft.com/office/drawing/2014/main" id="{0E8E953F-70BB-F349-696C-0A6F7DD5E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504" y="1751012"/>
            <a:ext cx="8928992" cy="211003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b="1" dirty="0">
                <a:cs typeface="Calibri" panose="020F0502020204030204" pitchFamily="34" charset="0"/>
              </a:rPr>
              <a:t>Požadavky na uložení statkových a organických hnojiv na zemědělské půdě</a:t>
            </a:r>
          </a:p>
        </p:txBody>
      </p:sp>
      <p:sp>
        <p:nvSpPr>
          <p:cNvPr id="218116" name="Podnadpis 2">
            <a:extLst>
              <a:ext uri="{FF2B5EF4-FFF2-40B4-BE49-F238E27FC236}">
                <a16:creationId xmlns:a16="http://schemas.microsoft.com/office/drawing/2014/main" id="{CFE74252-48E5-E286-4AC7-1B968A5C699E}"/>
              </a:ext>
            </a:extLst>
          </p:cNvPr>
          <p:cNvSpPr>
            <a:spLocks/>
          </p:cNvSpPr>
          <p:nvPr/>
        </p:nvSpPr>
        <p:spPr bwMode="auto">
          <a:xfrm>
            <a:off x="592137" y="3715611"/>
            <a:ext cx="7921625" cy="4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97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en-US" sz="3200" b="1" dirty="0">
                <a:latin typeface="Tw Cen MT" panose="020B0602020104020603" pitchFamily="34" charset="-18"/>
              </a:rPr>
              <a:t>Uložení hnoje, kompostu, … na zemědělské půdě</a:t>
            </a:r>
            <a:endParaRPr lang="cs-CZ" altLang="cs-CZ" sz="3200" b="1" dirty="0">
              <a:latin typeface="Tw Cen MT" panose="020B0602020104020603" pitchFamily="34" charset="-18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573325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cs-CZ" altLang="en-US" sz="2400" b="1" dirty="0">
                <a:latin typeface="Tw Cen MT" panose="020B0602020104020603" pitchFamily="34" charset="-18"/>
              </a:rPr>
              <a:t>Obecně (mimo ZOD, v ZOD): 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sz="2200" dirty="0">
                <a:latin typeface="Tw Cen MT" panose="020B0602020104020603" pitchFamily="34" charset="-18"/>
              </a:rPr>
              <a:t>neohrozit životní prostředí </a:t>
            </a:r>
          </a:p>
          <a:p>
            <a:pPr eaLnBrk="1" hangingPunct="1">
              <a:spcBef>
                <a:spcPts val="0"/>
              </a:spcBef>
            </a:pPr>
            <a:r>
              <a:rPr lang="cs-CZ" altLang="cs-CZ" sz="2200" dirty="0">
                <a:latin typeface="Tw Cen MT" panose="020B0602020104020603" pitchFamily="34" charset="-18"/>
              </a:rPr>
              <a:t>pouze na místech schválených v havarijním plánu</a:t>
            </a:r>
          </a:p>
          <a:p>
            <a:pPr eaLnBrk="1" hangingPunct="1">
              <a:spcBef>
                <a:spcPts val="0"/>
              </a:spcBef>
            </a:pP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za uložení tuhých statkových hnojiv, kompostu nebo separátu digestátu na zemědělském pozemku se nepovažuje manipulace s těmito hnojivy </a:t>
            </a:r>
            <a:b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</a:b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v rámci přípravy na aplikaci, a to po dobu nejdéle 14 dní </a:t>
            </a:r>
            <a:b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</a:br>
            <a:r>
              <a:rPr lang="cs-CZ" sz="2000" b="1" i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(novela zákona o hnojivech v roce 2025, účinnost od 1. 4. 2025)</a:t>
            </a:r>
          </a:p>
          <a:p>
            <a:pPr marL="0" indent="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cs-CZ" altLang="cs-CZ" sz="2400" b="1" dirty="0">
                <a:latin typeface="Tw Cen MT" panose="020B0602020104020603" pitchFamily="34" charset="-18"/>
              </a:rPr>
              <a:t>Mimo ZOD:</a:t>
            </a:r>
            <a:r>
              <a:rPr lang="cs-CZ" altLang="cs-CZ" sz="2000" b="1" dirty="0">
                <a:latin typeface="Tw Cen MT" panose="020B0602020104020603" pitchFamily="34" charset="-18"/>
              </a:rPr>
              <a:t>    </a:t>
            </a:r>
            <a:r>
              <a:rPr lang="cs-CZ" altLang="cs-CZ" sz="2200" dirty="0">
                <a:latin typeface="Tw Cen MT" panose="020B0602020104020603" pitchFamily="34" charset="-18"/>
              </a:rPr>
              <a:t>max. 24 měsíců, opakování nejdříve po 3 letech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>
                <a:latin typeface="Tw Cen MT" panose="020B0602020104020603" pitchFamily="34" charset="-18"/>
              </a:rPr>
              <a:t>V ZOD:          </a:t>
            </a:r>
            <a:r>
              <a:rPr lang="cs-CZ" altLang="cs-CZ" sz="2200" dirty="0">
                <a:latin typeface="Tw Cen MT" panose="020B0602020104020603" pitchFamily="34" charset="-18"/>
              </a:rPr>
              <a:t>max. 12 měsíců, opakování nejdříve po 4 letech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endParaRPr lang="cs-CZ" altLang="cs-CZ" sz="1100" dirty="0">
              <a:latin typeface="Tw Cen MT" panose="020B0602020104020603" pitchFamily="34" charset="-18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2400" b="1" dirty="0">
                <a:latin typeface="Tw Cen MT" panose="020B0602020104020603" pitchFamily="34" charset="-18"/>
              </a:rPr>
              <a:t>Mapové vrstvy v LPIS </a:t>
            </a:r>
          </a:p>
          <a:p>
            <a:pPr marL="360000" eaLnBrk="1" hangingPunct="1">
              <a:spcBef>
                <a:spcPts val="0"/>
              </a:spcBef>
            </a:pPr>
            <a:r>
              <a:rPr lang="cs-CZ" altLang="cs-CZ" sz="2200" dirty="0">
                <a:latin typeface="Tw Cen MT" panose="020B0602020104020603" pitchFamily="34" charset="-18"/>
              </a:rPr>
              <a:t>podmínky platné na DPB v ZOD</a:t>
            </a:r>
          </a:p>
          <a:p>
            <a:pPr marL="360000" eaLnBrk="1" hangingPunct="1">
              <a:spcBef>
                <a:spcPts val="0"/>
              </a:spcBef>
            </a:pPr>
            <a:r>
              <a:rPr lang="cs-CZ" altLang="cs-CZ" sz="2200" dirty="0">
                <a:latin typeface="Tw Cen MT" panose="020B0602020104020603" pitchFamily="34" charset="-18"/>
              </a:rPr>
              <a:t>ale vrstvy jsou promítnuty na celou z.p., tedy i mimo ZOD </a:t>
            </a:r>
          </a:p>
          <a:p>
            <a:pPr marL="360000" eaLnBrk="1" hangingPunct="1">
              <a:spcBef>
                <a:spcPts val="0"/>
              </a:spcBef>
            </a:pPr>
            <a:r>
              <a:rPr lang="cs-CZ" altLang="cs-CZ" sz="2200" dirty="0">
                <a:latin typeface="Tw Cen MT" panose="020B0602020104020603" pitchFamily="34" charset="-18"/>
              </a:rPr>
              <a:t>vodoprávní úřady je často využívají při schvalování havarijních plánů </a:t>
            </a:r>
          </a:p>
          <a:p>
            <a:pPr marL="360000" eaLnBrk="1" hangingPunct="1">
              <a:spcBef>
                <a:spcPts val="0"/>
              </a:spcBef>
            </a:pPr>
            <a:r>
              <a:rPr lang="cs-CZ" alt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od 1. 1. 2026 platí vrstvy pro uložení statkových hnojiv i mimo ZOD </a:t>
            </a:r>
            <a:r>
              <a:rPr lang="cs-CZ" altLang="cs-CZ" sz="2000" i="1" dirty="0">
                <a:latin typeface="Tw Cen MT" panose="020B0602020104020603" pitchFamily="34" charset="-18"/>
              </a:rPr>
              <a:t>(novela vyhl. č. 377/2013 Sb. v roce 2025)</a:t>
            </a:r>
          </a:p>
          <a:p>
            <a:pPr lvl="1" eaLnBrk="1" hangingPunct="1">
              <a:spcBef>
                <a:spcPts val="600"/>
              </a:spcBef>
            </a:pPr>
            <a:endParaRPr lang="cs-CZ" altLang="en-US" sz="20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442392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928992" cy="1080864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cs-CZ" sz="2700" b="1" dirty="0">
                <a:latin typeface="Tw Cen MT" panose="020B0602020104020603" pitchFamily="34" charset="-18"/>
              </a:rPr>
              <a:t>Výběr míst vhodných k uložení statkových hnojiv,</a:t>
            </a:r>
            <a:br>
              <a:rPr lang="cs-CZ" altLang="cs-CZ" sz="2700" b="1" dirty="0">
                <a:latin typeface="Tw Cen MT" panose="020B0602020104020603" pitchFamily="34" charset="-18"/>
              </a:rPr>
            </a:br>
            <a:r>
              <a:rPr lang="cs-CZ" sz="2700" b="1" dirty="0">
                <a:latin typeface="Tw Cen MT" panose="020B0602020104020603" pitchFamily="34" charset="-18"/>
              </a:rPr>
              <a:t>kompostu a separátu digestátu na zemědělské půdě v ZOD</a:t>
            </a:r>
            <a:endParaRPr lang="cs-CZ" altLang="cs-CZ" sz="2700" b="1" dirty="0">
              <a:latin typeface="Tw Cen MT" panose="020B0602020104020603" pitchFamily="34" charset="-18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7950" y="1340768"/>
            <a:ext cx="8928100" cy="5401345"/>
          </a:xfrm>
        </p:spPr>
        <p:txBody>
          <a:bodyPr/>
          <a:lstStyle/>
          <a:p>
            <a:pPr marL="0" indent="0" eaLnBrk="1" hangingPunct="1">
              <a:spcBef>
                <a:spcPts val="800"/>
              </a:spcBef>
              <a:buNone/>
            </a:pPr>
            <a:r>
              <a:rPr lang="cs-CZ" altLang="cs-CZ" sz="2400" b="1" dirty="0">
                <a:latin typeface="Tw Cen MT" panose="020B0602020104020603" pitchFamily="34" charset="-18"/>
              </a:rPr>
              <a:t>Vrstvy v LPIS (závazné v ZOD, od 1. 1. 2026 závazné i mimo ZOD)</a:t>
            </a:r>
          </a:p>
          <a:p>
            <a:pPr eaLnBrk="1" hangingPunct="1">
              <a:spcBef>
                <a:spcPts val="800"/>
              </a:spcBef>
            </a:pPr>
            <a:r>
              <a:rPr lang="cs-CZ" altLang="cs-CZ" sz="2200" b="1" dirty="0">
                <a:latin typeface="Tw Cen MT" panose="020B0602020104020603" pitchFamily="34" charset="-18"/>
              </a:rPr>
              <a:t>Dostatečná vzdálenost od útvarů povrchových vod a vodních zdrojů</a:t>
            </a:r>
          </a:p>
          <a:p>
            <a:pPr lvl="1" eaLnBrk="1" hangingPunct="1">
              <a:spcBef>
                <a:spcPts val="800"/>
              </a:spcBef>
            </a:pPr>
            <a:r>
              <a:rPr lang="cs-CZ" altLang="cs-CZ" sz="2000" dirty="0">
                <a:latin typeface="Tw Cen MT" panose="020B0602020104020603" pitchFamily="34" charset="-18"/>
              </a:rPr>
              <a:t>min. 50 m, min. 100 m při sklonitosti pozemku nad 5°</a:t>
            </a:r>
          </a:p>
          <a:p>
            <a:pPr lvl="1" eaLnBrk="1" hangingPunct="1">
              <a:spcBef>
                <a:spcPts val="800"/>
              </a:spcBef>
            </a:pPr>
            <a:r>
              <a:rPr lang="cs-CZ" altLang="cs-CZ" sz="2000" dirty="0">
                <a:latin typeface="Tw Cen MT" panose="020B0602020104020603" pitchFamily="34" charset="-18"/>
              </a:rPr>
              <a:t>minimálně 100 m od hranice ochranného pásma vodního zdroje I. stupně</a:t>
            </a:r>
          </a:p>
          <a:p>
            <a:pPr eaLnBrk="1" hangingPunct="1">
              <a:spcBef>
                <a:spcPts val="800"/>
              </a:spcBef>
            </a:pPr>
            <a:r>
              <a:rPr lang="cs-CZ" altLang="cs-CZ" sz="2200" b="1" dirty="0">
                <a:latin typeface="Tw Cen MT" panose="020B0602020104020603" pitchFamily="34" charset="-18"/>
              </a:rPr>
              <a:t>Mimo půdy meliorované, erozně ohrožené, písčité, </a:t>
            </a:r>
            <a:br>
              <a:rPr lang="cs-CZ" altLang="cs-CZ" sz="2200" b="1" dirty="0">
                <a:latin typeface="Tw Cen MT" panose="020B0602020104020603" pitchFamily="34" charset="-18"/>
              </a:rPr>
            </a:br>
            <a:r>
              <a:rPr lang="cs-CZ" altLang="cs-CZ" sz="2200" b="1" dirty="0">
                <a:latin typeface="Tw Cen MT" panose="020B0602020104020603" pitchFamily="34" charset="-18"/>
              </a:rPr>
              <a:t>s velmi propustným podložím nebo zamokřené</a:t>
            </a:r>
            <a:endParaRPr lang="cs-CZ" altLang="cs-CZ" sz="2200" i="1" dirty="0">
              <a:latin typeface="Tw Cen MT" panose="020B0602020104020603" pitchFamily="34" charset="-18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cs-CZ" altLang="cs-CZ" sz="2400" b="1" dirty="0">
                <a:latin typeface="Tw Cen MT" panose="020B0602020104020603" pitchFamily="34" charset="-18"/>
              </a:rPr>
              <a:t>Další povinnosti (jen v ZOD)</a:t>
            </a:r>
          </a:p>
          <a:p>
            <a:pPr eaLnBrk="1" hangingPunct="1">
              <a:spcBef>
                <a:spcPts val="800"/>
              </a:spcBef>
            </a:pPr>
            <a:r>
              <a:rPr lang="cs-CZ" altLang="cs-CZ" sz="2200" b="1" dirty="0">
                <a:latin typeface="Tw Cen MT" panose="020B0602020104020603" pitchFamily="34" charset="-18"/>
              </a:rPr>
              <a:t>Řádné ošetřování skládky</a:t>
            </a:r>
            <a:r>
              <a:rPr lang="cs-CZ" altLang="cs-CZ" sz="2200" dirty="0">
                <a:latin typeface="Tw Cen MT" panose="020B0602020104020603" pitchFamily="34" charset="-18"/>
              </a:rPr>
              <a:t> </a:t>
            </a:r>
          </a:p>
          <a:p>
            <a:pPr lvl="1" eaLnBrk="1" hangingPunct="1">
              <a:spcBef>
                <a:spcPts val="800"/>
              </a:spcBef>
            </a:pPr>
            <a:r>
              <a:rPr lang="cs-CZ" altLang="cs-CZ" sz="2000" dirty="0">
                <a:latin typeface="Tw Cen MT" panose="020B0602020104020603" pitchFamily="34" charset="-18"/>
              </a:rPr>
              <a:t>zabránění přítoku povrchové vody a odtoku hnojůvky </a:t>
            </a:r>
            <a:br>
              <a:rPr lang="cs-CZ" altLang="cs-CZ" sz="2000" dirty="0">
                <a:latin typeface="Tw Cen MT" panose="020B0602020104020603" pitchFamily="34" charset="-18"/>
              </a:rPr>
            </a:br>
            <a:r>
              <a:rPr lang="cs-CZ" altLang="cs-CZ" sz="2000" i="1" dirty="0">
                <a:latin typeface="Tw Cen MT" panose="020B0602020104020603" pitchFamily="34" charset="-18"/>
              </a:rPr>
              <a:t>(záchytné brázdy, přihrnutí zeminy, přidání slámy apod.)</a:t>
            </a:r>
          </a:p>
          <a:p>
            <a:pPr lvl="1" eaLnBrk="1" hangingPunct="1">
              <a:spcBef>
                <a:spcPts val="800"/>
              </a:spcBef>
            </a:pPr>
            <a:r>
              <a:rPr lang="cs-CZ" altLang="cs-CZ" sz="2000" dirty="0">
                <a:latin typeface="Tw Cen MT" panose="020B0602020104020603" pitchFamily="34" charset="-18"/>
              </a:rPr>
              <a:t>péče o celkový vzhled skládky – netýká se kompostu</a:t>
            </a:r>
            <a:br>
              <a:rPr lang="cs-CZ" altLang="cs-CZ" sz="2000" dirty="0">
                <a:latin typeface="Tw Cen MT" panose="020B0602020104020603" pitchFamily="34" charset="-18"/>
              </a:rPr>
            </a:br>
            <a:r>
              <a:rPr lang="cs-CZ" altLang="cs-CZ" sz="2000" i="1" dirty="0">
                <a:latin typeface="Tw Cen MT" panose="020B0602020104020603" pitchFamily="34" charset="-18"/>
              </a:rPr>
              <a:t>(minimální výše 1,7 m, max. šířka 20 m, orientace delší stranou po spádnici)</a:t>
            </a:r>
          </a:p>
        </p:txBody>
      </p:sp>
    </p:spTree>
    <p:extLst>
      <p:ext uri="{BB962C8B-B14F-4D97-AF65-F5344CB8AC3E}">
        <p14:creationId xmlns:p14="http://schemas.microsoft.com/office/powerpoint/2010/main" val="38233102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F659-9524-4276-565E-09F236BB5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796B22F-1F52-AEA0-760F-044151C3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9" y="332656"/>
            <a:ext cx="8901062" cy="266312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D09C3AC-5B50-7640-17C6-95573F84E513}"/>
              </a:ext>
            </a:extLst>
          </p:cNvPr>
          <p:cNvSpPr/>
          <p:nvPr/>
        </p:nvSpPr>
        <p:spPr>
          <a:xfrm>
            <a:off x="323528" y="451393"/>
            <a:ext cx="15273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CF9A8AA-6AF5-2FD4-D95F-719E1440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3" y="4077072"/>
            <a:ext cx="6264696" cy="2221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F943380-6F8B-CE05-6FD1-605AB287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537" y="2583513"/>
            <a:ext cx="4940994" cy="25235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B22B08-A4DC-DFBF-5892-B9F181F2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882" y="3972710"/>
            <a:ext cx="2677664" cy="2885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446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107504" y="1628800"/>
            <a:ext cx="8928992" cy="144016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sz="4800" b="1" dirty="0">
                <a:latin typeface="Tw Cen MT" panose="020B0602020104020603" pitchFamily="34" charset="-18"/>
              </a:rPr>
              <a:t>Havarijní plány</a:t>
            </a:r>
          </a:p>
        </p:txBody>
      </p:sp>
    </p:spTree>
    <p:extLst>
      <p:ext uri="{BB962C8B-B14F-4D97-AF65-F5344CB8AC3E}">
        <p14:creationId xmlns:p14="http://schemas.microsoft.com/office/powerpoint/2010/main" val="258566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  <a:solidFill>
            <a:srgbClr val="00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sz="3600" b="1" dirty="0">
                <a:latin typeface="Tw Cen MT" panose="020B0602020104020603" pitchFamily="34" charset="-18"/>
              </a:rPr>
              <a:t>Havarijní plán </a:t>
            </a:r>
            <a:r>
              <a:rPr lang="cs-CZ" sz="2400" b="1" dirty="0">
                <a:latin typeface="Tw Cen MT" panose="020B0602020104020603" pitchFamily="34" charset="-18"/>
              </a:rPr>
              <a:t>(požadavky vodního zákona)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928992" cy="554461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cs-CZ" sz="2400" b="1" dirty="0">
                <a:latin typeface="Tw Cen MT" panose="020B0602020104020603" pitchFamily="34" charset="-18"/>
              </a:rPr>
              <a:t>POZOR! Všechny požadavky týkající se nakládání se závadnými látkami obsahující fosforečnany jsou kontrolovány v rámci PPH 1 (kontroluje ÚKZÚZ).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sz="2000" dirty="0">
                <a:latin typeface="Tw Cen MT" panose="020B0602020104020603" pitchFamily="34" charset="-18"/>
              </a:rPr>
              <a:t>Pro zacházení se všemi závadnými látkami: </a:t>
            </a:r>
          </a:p>
          <a:p>
            <a:pPr lvl="1" eaLnBrk="1" hangingPunct="1">
              <a:spcBef>
                <a:spcPts val="0"/>
              </a:spcBef>
            </a:pPr>
            <a:r>
              <a:rPr lang="cs-CZ" sz="2000" dirty="0">
                <a:latin typeface="Tw Cen MT" panose="020B0602020104020603" pitchFamily="34" charset="-18"/>
              </a:rPr>
              <a:t>ve </a:t>
            </a:r>
            <a:r>
              <a:rPr lang="cs-CZ" sz="2000" b="1" dirty="0">
                <a:latin typeface="Tw Cen MT" panose="020B0602020104020603" pitchFamily="34" charset="-18"/>
              </a:rPr>
              <a:t>větším rozsahu</a:t>
            </a:r>
            <a:r>
              <a:rPr lang="cs-CZ" sz="2000" dirty="0">
                <a:latin typeface="Tw Cen MT" panose="020B0602020104020603" pitchFamily="34" charset="-18"/>
              </a:rPr>
              <a:t> </a:t>
            </a:r>
          </a:p>
          <a:p>
            <a:pPr lvl="2" eaLnBrk="1" hangingPunct="1">
              <a:spcBef>
                <a:spcPts val="0"/>
              </a:spcBef>
            </a:pPr>
            <a:r>
              <a:rPr lang="cs-CZ" sz="2000" i="1" dirty="0">
                <a:latin typeface="Tw Cen MT" panose="020B0602020104020603" pitchFamily="34" charset="-18"/>
              </a:rPr>
              <a:t>kapalné </a:t>
            </a:r>
            <a:r>
              <a:rPr lang="cs-CZ" sz="2000" b="1" i="1" dirty="0">
                <a:latin typeface="Tw Cen MT" panose="020B0602020104020603" pitchFamily="34" charset="-18"/>
              </a:rPr>
              <a:t>1 000 litrů </a:t>
            </a:r>
            <a:r>
              <a:rPr lang="cs-CZ" sz="2000" i="1" dirty="0">
                <a:latin typeface="Tw Cen MT" panose="020B0602020104020603" pitchFamily="34" charset="-18"/>
              </a:rPr>
              <a:t>(sklady), </a:t>
            </a:r>
            <a:r>
              <a:rPr lang="cs-CZ" sz="2000" b="1" i="1" dirty="0">
                <a:latin typeface="Tw Cen MT" panose="020B0602020104020603" pitchFamily="34" charset="-18"/>
              </a:rPr>
              <a:t>2 000 litrů </a:t>
            </a:r>
            <a:r>
              <a:rPr lang="cs-CZ" sz="2000" i="1" dirty="0">
                <a:latin typeface="Tw Cen MT" panose="020B0602020104020603" pitchFamily="34" charset="-18"/>
              </a:rPr>
              <a:t>(přepravní obaly)</a:t>
            </a:r>
          </a:p>
          <a:p>
            <a:pPr lvl="2" eaLnBrk="1" hangingPunct="1">
              <a:spcBef>
                <a:spcPts val="0"/>
              </a:spcBef>
            </a:pPr>
            <a:r>
              <a:rPr lang="cs-CZ" sz="2000" i="1" dirty="0">
                <a:latin typeface="Tw Cen MT" panose="020B0602020104020603" pitchFamily="34" charset="-18"/>
              </a:rPr>
              <a:t>pevné </a:t>
            </a:r>
            <a:r>
              <a:rPr lang="cs-CZ" sz="2000" b="1" i="1" dirty="0">
                <a:latin typeface="Tw Cen MT" panose="020B0602020104020603" pitchFamily="34" charset="-18"/>
              </a:rPr>
              <a:t>2 000 kg </a:t>
            </a:r>
            <a:r>
              <a:rPr lang="cs-CZ" sz="2000" i="1" dirty="0">
                <a:latin typeface="Tw Cen MT" panose="020B0602020104020603" pitchFamily="34" charset="-18"/>
              </a:rPr>
              <a:t>(sklady, skládky) </a:t>
            </a:r>
            <a:r>
              <a:rPr lang="cs-CZ" sz="2000" dirty="0">
                <a:latin typeface="Tw Cen MT" panose="020B0602020104020603" pitchFamily="34" charset="-18"/>
              </a:rPr>
              <a:t>nebo </a:t>
            </a:r>
          </a:p>
          <a:p>
            <a:pPr lvl="1" eaLnBrk="1" hangingPunct="1">
              <a:spcBef>
                <a:spcPts val="0"/>
              </a:spcBef>
            </a:pPr>
            <a:r>
              <a:rPr lang="cs-CZ" sz="2000" dirty="0">
                <a:latin typeface="Tw Cen MT" panose="020B0602020104020603" pitchFamily="34" charset="-18"/>
              </a:rPr>
              <a:t>pokud je zacházení s nimi spojeno se </a:t>
            </a:r>
            <a:r>
              <a:rPr lang="cs-CZ" sz="2000" b="1" dirty="0">
                <a:latin typeface="Tw Cen MT" panose="020B0602020104020603" pitchFamily="34" charset="-18"/>
              </a:rPr>
              <a:t>zvýšeným nebezpečím</a:t>
            </a:r>
            <a:r>
              <a:rPr lang="cs-CZ" sz="2000" dirty="0">
                <a:latin typeface="Tw Cen MT" panose="020B0602020104020603" pitchFamily="34" charset="-18"/>
              </a:rPr>
              <a:t> pro povrchové nebo podzemní vody (OPVZ, OPLZ, záplavové oblasti)</a:t>
            </a:r>
          </a:p>
          <a:p>
            <a:pPr lvl="2" eaLnBrk="1" hangingPunct="1">
              <a:spcBef>
                <a:spcPts val="0"/>
              </a:spcBef>
            </a:pPr>
            <a:r>
              <a:rPr lang="cs-CZ" altLang="cs-CZ" sz="2000" i="1" dirty="0">
                <a:latin typeface="Tw Cen MT" panose="020B0602020104020603" pitchFamily="34" charset="-18"/>
              </a:rPr>
              <a:t>kapalné </a:t>
            </a:r>
            <a:r>
              <a:rPr lang="cs-CZ" altLang="cs-CZ" sz="2000" b="1" i="1" dirty="0">
                <a:latin typeface="Tw Cen MT" panose="020B0602020104020603" pitchFamily="34" charset="-18"/>
              </a:rPr>
              <a:t>250 litrů </a:t>
            </a:r>
            <a:r>
              <a:rPr lang="cs-CZ" altLang="cs-CZ" sz="2000" i="1" dirty="0">
                <a:latin typeface="Tw Cen MT" panose="020B0602020104020603" pitchFamily="34" charset="-18"/>
              </a:rPr>
              <a:t>(sklady), </a:t>
            </a:r>
            <a:r>
              <a:rPr lang="cs-CZ" altLang="cs-CZ" sz="2000" b="1" i="1" dirty="0">
                <a:latin typeface="Tw Cen MT" panose="020B0602020104020603" pitchFamily="34" charset="-18"/>
              </a:rPr>
              <a:t>300 litrů </a:t>
            </a:r>
            <a:r>
              <a:rPr lang="cs-CZ" altLang="cs-CZ" sz="2000" i="1" dirty="0">
                <a:latin typeface="Tw Cen MT" panose="020B0602020104020603" pitchFamily="34" charset="-18"/>
              </a:rPr>
              <a:t>(přepravní obaly)</a:t>
            </a:r>
          </a:p>
          <a:p>
            <a:pPr lvl="2" eaLnBrk="1" hangingPunct="1">
              <a:spcBef>
                <a:spcPts val="0"/>
              </a:spcBef>
            </a:pPr>
            <a:r>
              <a:rPr lang="cs-CZ" altLang="cs-CZ" sz="2000" i="1" dirty="0">
                <a:latin typeface="Tw Cen MT" panose="020B0602020104020603" pitchFamily="34" charset="-18"/>
              </a:rPr>
              <a:t>pevné </a:t>
            </a:r>
            <a:r>
              <a:rPr lang="cs-CZ" altLang="cs-CZ" sz="2000" b="1" i="1" dirty="0">
                <a:latin typeface="Tw Cen MT" panose="020B0602020104020603" pitchFamily="34" charset="-18"/>
              </a:rPr>
              <a:t>300 kg </a:t>
            </a:r>
            <a:r>
              <a:rPr lang="cs-CZ" altLang="cs-CZ" sz="2000" i="1" dirty="0">
                <a:latin typeface="Tw Cen MT" panose="020B0602020104020603" pitchFamily="34" charset="-18"/>
              </a:rPr>
              <a:t>(sklady, skládky)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sz="2000" b="1" dirty="0">
                <a:latin typeface="Tw Cen MT" panose="020B0602020104020603" pitchFamily="34" charset="-18"/>
              </a:rPr>
              <a:t>platí základní povinnosti vyplývající z ustanovení § 39 vodního zákona.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cs-CZ" altLang="cs-CZ" sz="1400" dirty="0">
              <a:latin typeface="Tw Cen MT" panose="020B0602020104020603" pitchFamily="34" charset="-18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2000" dirty="0">
                <a:latin typeface="Tw Cen MT" panose="020B0602020104020603" pitchFamily="34" charset="-18"/>
              </a:rPr>
              <a:t>O zacházení se závadnými látkami </a:t>
            </a:r>
            <a:r>
              <a:rPr lang="cs-CZ" altLang="cs-CZ" sz="2000" b="1" dirty="0">
                <a:latin typeface="Tw Cen MT" panose="020B0602020104020603" pitchFamily="34" charset="-18"/>
              </a:rPr>
              <a:t>se nejedná při převozu ropných látek, jako pohonných hmot v rámci provozu dopravních prostředků, při aplikaci hnojiv a přípravků na ochranu rostlin.</a:t>
            </a:r>
            <a:endParaRPr lang="cs-CZ" sz="2000" b="1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27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DF95B86-7CFF-3738-A04A-704A8D1A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/>
          <a:lstStyle/>
          <a:p>
            <a:r>
              <a:rPr lang="cs-CZ" dirty="0"/>
              <a:t>Úprava legislativy v roce 2025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D2C95B-36A7-B35C-B3E6-3A5788D7B4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495800"/>
          </a:xfrm>
        </p:spPr>
        <p:txBody>
          <a:bodyPr/>
          <a:lstStyle/>
          <a:p>
            <a:r>
              <a:rPr lang="cs-CZ" sz="2800" dirty="0"/>
              <a:t>Novela zákona o hnojivech pod č. 70/2025 Sb. (</a:t>
            </a:r>
            <a:r>
              <a:rPr lang="cs-CZ" sz="2800" dirty="0" err="1"/>
              <a:t>antibirokratický</a:t>
            </a:r>
            <a:r>
              <a:rPr lang="cs-CZ" sz="2800" dirty="0"/>
              <a:t> balíček) – platnost od 1.4.2025</a:t>
            </a:r>
          </a:p>
          <a:p>
            <a:r>
              <a:rPr lang="cs-CZ" sz="2800" dirty="0"/>
              <a:t>Novela vyhlášky o skladování a způsobu používání hnojiv pod č. 227/2025 Sb. – platnost od 15.7.2025 a 1.1.2026</a:t>
            </a:r>
          </a:p>
        </p:txBody>
      </p:sp>
    </p:spTree>
    <p:extLst>
      <p:ext uri="{BB962C8B-B14F-4D97-AF65-F5344CB8AC3E}">
        <p14:creationId xmlns:p14="http://schemas.microsoft.com/office/powerpoint/2010/main" val="362988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0960" cy="719807"/>
          </a:xfrm>
          <a:solidFill>
            <a:srgbClr val="00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br>
              <a:rPr lang="cs-CZ" sz="1800" b="1" dirty="0">
                <a:solidFill>
                  <a:sysClr val="windowText" lastClr="000000"/>
                </a:solidFill>
              </a:rPr>
            </a:br>
            <a:br>
              <a:rPr lang="cs-CZ" sz="1800" b="1" dirty="0">
                <a:solidFill>
                  <a:sysClr val="windowText" lastClr="000000"/>
                </a:solidFill>
              </a:rPr>
            </a:br>
            <a:br>
              <a:rPr lang="cs-CZ" sz="1800" b="1" dirty="0">
                <a:solidFill>
                  <a:sysClr val="windowText" lastClr="000000"/>
                </a:solidFill>
              </a:rPr>
            </a:br>
            <a:r>
              <a:rPr lang="cs-CZ" sz="3600" b="1" kern="1200" dirty="0">
                <a:latin typeface="Tw Cen MT" panose="020B0602020104020603" pitchFamily="34" charset="-18"/>
                <a:ea typeface="+mj-ea"/>
                <a:cs typeface="+mj-cs"/>
              </a:rPr>
              <a:t>Havarijní plán</a:t>
            </a:r>
            <a:br>
              <a:rPr lang="cs-CZ" sz="1800" b="1" dirty="0">
                <a:solidFill>
                  <a:sysClr val="windowText" lastClr="000000"/>
                </a:solidFill>
                <a:latin typeface="Tw Cen MT" panose="020B0602020104020603" pitchFamily="34" charset="-18"/>
              </a:rPr>
            </a:br>
            <a:endParaRPr lang="cs-CZ" sz="4800" dirty="0">
              <a:solidFill>
                <a:sysClr val="windowText" lastClr="000000"/>
              </a:solidFill>
              <a:latin typeface="Tw Cen MT" panose="020B0602020104020603" pitchFamily="34" charset="-18"/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66124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>
                <a:latin typeface="Tw Cen MT" panose="020B0602020104020603" pitchFamily="34" charset="-18"/>
              </a:rPr>
              <a:t>Při zacházení se závadnými látkami ve větším rozsahu nebo při zvýšeném nebezpečí je povinností: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Tw Cen MT" panose="020B0602020104020603" pitchFamily="34" charset="-18"/>
              </a:rPr>
              <a:t>Vypracovat havarijní plán</a:t>
            </a:r>
            <a:r>
              <a:rPr lang="cs-CZ" altLang="cs-CZ" sz="2400" dirty="0">
                <a:latin typeface="Tw Cen MT" panose="020B0602020104020603" pitchFamily="34" charset="-18"/>
              </a:rPr>
              <a:t>, projednat jej s příslušným správcem vodního toku (pokud havárie může ovlivnit vodní tok), předložit havarijní plán ke schválení příslušnému vodoprávnímu úřadu.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" panose="020B0602020104020603" pitchFamily="34" charset="-18"/>
              </a:rPr>
              <a:t>Havarijní plán se zpracovává pro ucelená provozní území </a:t>
            </a:r>
            <a:br>
              <a:rPr lang="cs-CZ" sz="2400" dirty="0">
                <a:latin typeface="Tw Cen MT" panose="020B0602020104020603" pitchFamily="34" charset="-18"/>
              </a:rPr>
            </a:br>
            <a:r>
              <a:rPr lang="cs-CZ" sz="2400" dirty="0">
                <a:latin typeface="Tw Cen MT" panose="020B0602020104020603" pitchFamily="34" charset="-18"/>
              </a:rPr>
              <a:t>uživatele závadných látek, např. podle farem nebo jiných ucelených provozů.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400" b="1" dirty="0">
                <a:latin typeface="Tw Cen MT" panose="020B0602020104020603" pitchFamily="34" charset="-18"/>
              </a:rPr>
              <a:t>Provozním územím jsou také místa vhodná k uložení tuhých statkových nebo organických hnojiv na z. p. před jejich použitím a </a:t>
            </a:r>
            <a:r>
              <a:rPr lang="cs-CZ" sz="2400" b="1" dirty="0" err="1">
                <a:latin typeface="Tw Cen MT" panose="020B0602020104020603" pitchFamily="34" charset="-18"/>
              </a:rPr>
              <a:t>příkrmiště</a:t>
            </a:r>
            <a:r>
              <a:rPr lang="cs-CZ" sz="2400" b="1" dirty="0">
                <a:latin typeface="Tw Cen MT" panose="020B0602020104020603" pitchFamily="34" charset="-18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400" dirty="0">
                <a:latin typeface="Tw Cen MT" panose="020B0602020104020603" pitchFamily="34" charset="-18"/>
              </a:rPr>
              <a:t>Údaje uvedené v havarijním plánu se aktualizují do jednoho měsíce po každé změně </a:t>
            </a:r>
            <a:r>
              <a:rPr lang="cs-CZ" sz="2400" b="1" dirty="0">
                <a:latin typeface="Tw Cen MT" panose="020B0602020104020603" pitchFamily="34" charset="-18"/>
              </a:rPr>
              <a:t>(pozor na případnou platnost havarijního plánu).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sz="2800" dirty="0">
              <a:latin typeface="Tw Cen MT" panose="020B0602020104020603" pitchFamily="34" charset="-18"/>
            </a:endParaRPr>
          </a:p>
          <a:p>
            <a:pPr lvl="1" eaLnBrk="1" hangingPunct="1"/>
            <a:endParaRPr lang="cs-CZ" altLang="cs-CZ" sz="2400" dirty="0"/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cs-CZ" sz="2600" dirty="0"/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cs-CZ" sz="2000" dirty="0"/>
              <a:t>  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49110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720080"/>
          </a:xfrm>
          <a:solidFill>
            <a:srgbClr val="00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br>
              <a:rPr lang="cs-CZ" sz="1800" b="1" dirty="0">
                <a:solidFill>
                  <a:sysClr val="windowText" lastClr="000000"/>
                </a:solidFill>
              </a:rPr>
            </a:br>
            <a:br>
              <a:rPr lang="cs-CZ" sz="1800" b="1" dirty="0">
                <a:solidFill>
                  <a:sysClr val="windowText" lastClr="000000"/>
                </a:solidFill>
              </a:rPr>
            </a:br>
            <a:br>
              <a:rPr lang="cs-CZ" sz="1800" b="1" dirty="0">
                <a:solidFill>
                  <a:sysClr val="windowText" lastClr="000000"/>
                </a:solidFill>
              </a:rPr>
            </a:br>
            <a:r>
              <a:rPr lang="cs-CZ" sz="3600" b="1" kern="1200" dirty="0">
                <a:latin typeface="Tw Cen MT" panose="020B0602020104020603" pitchFamily="34" charset="-18"/>
                <a:ea typeface="+mj-ea"/>
                <a:cs typeface="+mj-cs"/>
              </a:rPr>
              <a:t>Havarijní plán</a:t>
            </a:r>
            <a:br>
              <a:rPr lang="cs-CZ" sz="1800" b="1" dirty="0">
                <a:solidFill>
                  <a:sysClr val="windowText" lastClr="000000"/>
                </a:solidFill>
                <a:latin typeface="Tw Cen MT" panose="020B0602020104020603" pitchFamily="34" charset="-18"/>
              </a:rPr>
            </a:br>
            <a:endParaRPr lang="cs-CZ" sz="4800" dirty="0">
              <a:solidFill>
                <a:sysClr val="windowText" lastClr="000000"/>
              </a:solidFill>
              <a:latin typeface="Tw Cen MT" panose="020B0602020104020603" pitchFamily="34" charset="-18"/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altLang="cs-CZ" sz="2000" b="1" dirty="0">
                <a:latin typeface="Tw Cen MT" panose="020B0602020104020603" pitchFamily="34" charset="-18"/>
              </a:rPr>
              <a:t>Novela zákona o vodách v roce 2024, pod č. 182/2024 Sb.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b="1" dirty="0">
                <a:latin typeface="Tw Cen MT" panose="020B0602020104020603" pitchFamily="34" charset="-18"/>
              </a:rPr>
              <a:t>§ 40 </a:t>
            </a:r>
            <a:r>
              <a:rPr lang="cs-CZ" sz="2000" dirty="0">
                <a:latin typeface="Tw Cen MT" panose="020B0602020104020603" pitchFamily="34" charset="-18"/>
              </a:rPr>
              <a:t>Nová definice havárie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b="1" dirty="0">
                <a:latin typeface="Tw Cen MT" panose="020B0602020104020603" pitchFamily="34" charset="-18"/>
              </a:rPr>
              <a:t>§ 41 </a:t>
            </a:r>
            <a:r>
              <a:rPr lang="cs-CZ" sz="2000" dirty="0">
                <a:latin typeface="Tw Cen MT" panose="020B0602020104020603" pitchFamily="34" charset="-18"/>
              </a:rPr>
              <a:t>Povinnosti při havárii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b="1" dirty="0">
                <a:latin typeface="Tw Cen MT" panose="020B0602020104020603" pitchFamily="34" charset="-18"/>
              </a:rPr>
              <a:t>Ten, kdo způsobí zjistí havárii, je povinen ji neprodleně hlásit Hasičskému záchrannému sboru ČR.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b="1" dirty="0">
                <a:latin typeface="Tw Cen MT" panose="020B0602020104020603" pitchFamily="34" charset="-18"/>
                <a:ea typeface="+mn-ea"/>
                <a:cs typeface="+mn-cs"/>
              </a:rPr>
              <a:t>§ 39 </a:t>
            </a:r>
            <a:r>
              <a:rPr lang="cs-CZ" sz="2000" dirty="0">
                <a:latin typeface="Tw Cen MT" panose="020B0602020104020603" pitchFamily="34" charset="-18"/>
                <a:ea typeface="+mn-ea"/>
                <a:cs typeface="+mn-cs"/>
              </a:rPr>
              <a:t>Nová povinnost – </a:t>
            </a:r>
            <a:r>
              <a:rPr lang="cs-CZ" sz="2000" b="1" dirty="0">
                <a:latin typeface="Tw Cen MT" panose="020B0602020104020603" pitchFamily="34" charset="-18"/>
                <a:ea typeface="+mn-ea"/>
                <a:cs typeface="+mn-cs"/>
              </a:rPr>
              <a:t>nahrání elektronické verze havarijního plánu (HP) do ISPOP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latin typeface="Tw Cen MT" panose="020B0602020104020603" pitchFamily="34" charset="-18"/>
                <a:ea typeface="+mn-ea"/>
                <a:cs typeface="+mn-cs"/>
              </a:rPr>
              <a:t>nové HP – ihned, po schválení vodoprávním úřadem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latin typeface="Tw Cen MT" panose="020B0602020104020603" pitchFamily="34" charset="-18"/>
                <a:ea typeface="+mn-ea"/>
                <a:cs typeface="+mn-cs"/>
              </a:rPr>
              <a:t>staré HP – po aktualizaci (?) do 1. 8. 2026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b="1" i="1" dirty="0">
                <a:latin typeface="Tw Cen MT" panose="020B0602020104020603" pitchFamily="34" charset="-18"/>
                <a:ea typeface="+mn-ea"/>
                <a:cs typeface="+mn-cs"/>
              </a:rPr>
              <a:t>Účinnost od 1. 4. 2025: </a:t>
            </a:r>
            <a:r>
              <a:rPr lang="cs-CZ" sz="2000" i="1" dirty="0">
                <a:latin typeface="Tw Cen MT" panose="020B0602020104020603" pitchFamily="34" charset="-18"/>
                <a:ea typeface="+mn-ea"/>
                <a:cs typeface="+mn-cs"/>
              </a:rPr>
              <a:t>N</a:t>
            </a:r>
            <a:r>
              <a:rPr lang="cs-CZ" sz="2000" i="1" dirty="0">
                <a:latin typeface="Tw Cen MT" panose="020B0602020104020603" pitchFamily="34" charset="-18"/>
              </a:rPr>
              <a:t>evztahuje se na havarijní plán vypracovaný pro závadnou látku statkové hnojivo, je-li v kterémkoliv okamžiku nakládáno </a:t>
            </a:r>
            <a:br>
              <a:rPr lang="cs-CZ" sz="2000" i="1" dirty="0">
                <a:latin typeface="Tw Cen MT" panose="020B0602020104020603" pitchFamily="34" charset="-18"/>
              </a:rPr>
            </a:br>
            <a:r>
              <a:rPr lang="cs-CZ" sz="2000" i="1" dirty="0">
                <a:latin typeface="Tw Cen MT" panose="020B0602020104020603" pitchFamily="34" charset="-18"/>
              </a:rPr>
              <a:t>s tuhým statkovým hnojivem v celkovém množství do 400 t včetně nebo </a:t>
            </a:r>
            <a:br>
              <a:rPr lang="cs-CZ" sz="2000" i="1" dirty="0">
                <a:latin typeface="Tw Cen MT" panose="020B0602020104020603" pitchFamily="34" charset="-18"/>
              </a:rPr>
            </a:br>
            <a:r>
              <a:rPr lang="cs-CZ" sz="2000" i="1" dirty="0">
                <a:latin typeface="Tw Cen MT" panose="020B0602020104020603" pitchFamily="34" charset="-18"/>
              </a:rPr>
              <a:t>s tekutým statkovým hnojivem v celkovém množství do 200 t včetně.</a:t>
            </a:r>
            <a:endParaRPr lang="cs-CZ" sz="2000" i="1" dirty="0">
              <a:latin typeface="Tw Cen MT" panose="020B0602020104020603" pitchFamily="34" charset="-18"/>
              <a:ea typeface="+mn-ea"/>
              <a:cs typeface="+mn-cs"/>
            </a:endParaRPr>
          </a:p>
          <a:p>
            <a:pPr marL="0" lvl="1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b="1" dirty="0">
                <a:latin typeface="Tw Cen MT" panose="020B0602020104020603" pitchFamily="34" charset="-18"/>
              </a:rPr>
              <a:t>Dokument: Sdělení odboru ochrany vod MŽP k povinnosti digitalizace havarijních plánů podle § 39 odst. 2 písm. a) vodního zákona </a:t>
            </a:r>
            <a:r>
              <a:rPr lang="cs-CZ" sz="2000" dirty="0">
                <a:latin typeface="Tw Cen MT" panose="020B0602020104020603" pitchFamily="34" charset="-18"/>
              </a:rPr>
              <a:t> 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>
                <a:latin typeface="Tw Cen MT" panose="020B0602020104020603" pitchFamily="34" charset="-18"/>
              </a:rPr>
              <a:t> Zde se tvrdí: 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dirty="0">
                <a:latin typeface="Tw Cen MT" panose="020B0602020104020603" pitchFamily="34" charset="-18"/>
              </a:rPr>
              <a:t> – není povinnost aktualizovat HP</a:t>
            </a:r>
          </a:p>
          <a:p>
            <a:pPr marL="0" indent="0">
              <a:buNone/>
            </a:pPr>
            <a:r>
              <a:rPr lang="cs-CZ" sz="2000" dirty="0">
                <a:latin typeface="Tw Cen MT" panose="020B0602020104020603" pitchFamily="34" charset="-18"/>
              </a:rPr>
              <a:t> – povinnost nahrání se týká pouze HP, kdy havárie může ovlivnit vodní tok  </a:t>
            </a:r>
          </a:p>
        </p:txBody>
      </p:sp>
    </p:spTree>
    <p:extLst>
      <p:ext uri="{BB962C8B-B14F-4D97-AF65-F5344CB8AC3E}">
        <p14:creationId xmlns:p14="http://schemas.microsoft.com/office/powerpoint/2010/main" val="1856532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cs-CZ" dirty="0">
                <a:latin typeface="Tw Cen MT" panose="020B0602020104020603" pitchFamily="34" charset="-18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23803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936104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cs-CZ" sz="3200" b="1" dirty="0">
                <a:latin typeface="Tw Cen MT" panose="020B0602020104020603" pitchFamily="34" charset="-18"/>
              </a:rPr>
              <a:t>Používání hnojiv,</a:t>
            </a:r>
            <a:r>
              <a:rPr lang="cs-CZ" sz="3200" b="1" dirty="0">
                <a:latin typeface="Tw Cen MT" panose="020B0602020104020603" pitchFamily="34" charset="-18"/>
              </a:rPr>
              <a:t> pomocných půdních látek, rostlinných </a:t>
            </a:r>
            <a:r>
              <a:rPr lang="cs-CZ" sz="3200" b="1" dirty="0" err="1">
                <a:latin typeface="Tw Cen MT" panose="020B0602020104020603" pitchFamily="34" charset="-18"/>
              </a:rPr>
              <a:t>biostimulantů</a:t>
            </a:r>
            <a:r>
              <a:rPr lang="cs-CZ" sz="3200" b="1" dirty="0">
                <a:latin typeface="Tw Cen MT" panose="020B0602020104020603" pitchFamily="34" charset="-18"/>
              </a:rPr>
              <a:t>, substrátů</a:t>
            </a:r>
            <a:r>
              <a:rPr lang="cs-CZ" altLang="cs-CZ" sz="3200" b="1" dirty="0">
                <a:latin typeface="Tw Cen MT" panose="020B0602020104020603" pitchFamily="34" charset="-18"/>
              </a:rPr>
              <a:t> </a:t>
            </a:r>
            <a:r>
              <a:rPr lang="cs-CZ" altLang="cs-CZ" sz="2200" b="1" dirty="0">
                <a:latin typeface="Tw Cen MT" panose="020B0602020104020603" pitchFamily="34" charset="-18"/>
              </a:rPr>
              <a:t>– obecné požadavky</a:t>
            </a:r>
          </a:p>
        </p:txBody>
      </p:sp>
      <p:sp>
        <p:nvSpPr>
          <p:cNvPr id="37891" name="Zástupný symbol pro obsah 3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8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cs-CZ" altLang="cs-CZ" sz="2000" b="1" dirty="0">
                <a:solidFill>
                  <a:srgbClr val="FF0000"/>
                </a:solidFill>
                <a:latin typeface="Tw Cen MT" panose="020B0602020104020603" pitchFamily="34" charset="-18"/>
              </a:rPr>
              <a:t>Rovnoměrné hnojení </a:t>
            </a:r>
            <a:r>
              <a:rPr lang="cs-CZ" altLang="cs-CZ" sz="2000" dirty="0">
                <a:latin typeface="Tw Cen MT" panose="020B0602020104020603" pitchFamily="34" charset="-18"/>
              </a:rPr>
              <a:t>– požadavek neplatí v případě diferencovaného hnojení a vynechávání ochranných pásů (§ 9 zákona o hnojivech) </a:t>
            </a:r>
            <a:br>
              <a:rPr lang="cs-CZ" altLang="cs-CZ" sz="2000" dirty="0">
                <a:latin typeface="Tw Cen MT" panose="020B0602020104020603" pitchFamily="34" charset="-18"/>
              </a:rPr>
            </a:br>
            <a:r>
              <a:rPr lang="cs-CZ" altLang="cs-CZ" sz="1800" b="1" dirty="0">
                <a:solidFill>
                  <a:srgbClr val="666699"/>
                </a:solidFill>
                <a:latin typeface="Tw Cen MT" panose="020B0602020104020603" pitchFamily="34" charset="-18"/>
              </a:rPr>
              <a:t>(kontrola v rámci minimálních požadavků na použití hnojiv)</a:t>
            </a:r>
            <a:endParaRPr lang="cs-CZ" altLang="cs-CZ" sz="1800" dirty="0">
              <a:solidFill>
                <a:srgbClr val="666699"/>
              </a:solidFill>
              <a:latin typeface="Tw Cen MT" panose="020B0602020104020603" pitchFamily="34" charset="-18"/>
            </a:endParaRP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cs-CZ" altLang="cs-CZ" sz="2000" b="1" dirty="0">
                <a:solidFill>
                  <a:srgbClr val="FF0000"/>
                </a:solidFill>
                <a:latin typeface="Tw Cen MT" panose="020B0602020104020603" pitchFamily="34" charset="-18"/>
              </a:rPr>
              <a:t>Zamezení poškození půdy </a:t>
            </a:r>
            <a:r>
              <a:rPr lang="cs-CZ" altLang="cs-CZ" sz="2000" dirty="0">
                <a:latin typeface="Tw Cen MT" panose="020B0602020104020603" pitchFamily="34" charset="-18"/>
              </a:rPr>
              <a:t>– zabránění nadměrnému vnosu </a:t>
            </a:r>
            <a:r>
              <a:rPr lang="cs-CZ" altLang="cs-CZ" sz="2000" b="1" dirty="0">
                <a:latin typeface="Tw Cen MT" panose="020B0602020104020603" pitchFamily="34" charset="-18"/>
              </a:rPr>
              <a:t>rizikových prvků</a:t>
            </a:r>
            <a:r>
              <a:rPr lang="cs-CZ" altLang="cs-CZ" sz="2000" dirty="0">
                <a:latin typeface="Tw Cen MT" panose="020B0602020104020603" pitchFamily="34" charset="-18"/>
              </a:rPr>
              <a:t>;</a:t>
            </a:r>
            <a:br>
              <a:rPr lang="cs-CZ" altLang="cs-CZ" sz="2400" b="1" dirty="0">
                <a:latin typeface="Tw Cen MT" panose="020B0602020104020603" pitchFamily="34" charset="-18"/>
              </a:rPr>
            </a:br>
            <a:r>
              <a:rPr lang="cs-CZ" altLang="cs-CZ" sz="2000" dirty="0">
                <a:latin typeface="Tw Cen MT" panose="020B0602020104020603" pitchFamily="34" charset="-18"/>
              </a:rPr>
              <a:t>limity stanovené ve vyhlášce č. 474/2000 Sb., o stanovení požadavků na hnojiva; </a:t>
            </a:r>
            <a:br>
              <a:rPr lang="cs-CZ" altLang="cs-CZ" sz="2000" dirty="0">
                <a:latin typeface="Tw Cen MT" panose="020B0602020104020603" pitchFamily="34" charset="-18"/>
              </a:rPr>
            </a:br>
            <a:r>
              <a:rPr lang="cs-CZ" altLang="cs-CZ" sz="2000" dirty="0">
                <a:latin typeface="Tw Cen MT" panose="020B0602020104020603" pitchFamily="34" charset="-18"/>
              </a:rPr>
              <a:t>omezení dávek hnojiv, z důvodů „předběžné opatrnosti“ stanoví § 7 odst. 8 vyhlášky č. 377/2013 Sb., o skladování a způsobů používání hnojiv: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cs-CZ" altLang="cs-CZ" sz="2000" dirty="0">
                <a:latin typeface="Tw Cen MT" panose="020B0602020104020603" pitchFamily="34" charset="-18"/>
              </a:rPr>
              <a:t>maximální aplikační dávka organických a statkových hnojiv se sušinou nad 13 % je 20 tun sušiny/ha v průběhu 3 let 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cs-CZ" altLang="cs-CZ" sz="2000" dirty="0">
                <a:latin typeface="Tw Cen MT" panose="020B0602020104020603" pitchFamily="34" charset="-18"/>
              </a:rPr>
              <a:t>maximální aplikační dávka organických a statkových hnojiv se sušinou nejvýše </a:t>
            </a:r>
            <a:br>
              <a:rPr lang="cs-CZ" altLang="cs-CZ" sz="2000" dirty="0">
                <a:latin typeface="Tw Cen MT" panose="020B0602020104020603" pitchFamily="34" charset="-18"/>
              </a:rPr>
            </a:br>
            <a:r>
              <a:rPr lang="cs-CZ" altLang="cs-CZ" sz="2000" dirty="0">
                <a:latin typeface="Tw Cen MT" panose="020B0602020104020603" pitchFamily="34" charset="-18"/>
              </a:rPr>
              <a:t>13 % je 10 tun sušiny/ha v průběhu 3 let </a:t>
            </a:r>
            <a:r>
              <a:rPr lang="cs-CZ" altLang="cs-CZ" sz="20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(u kejdy skotu a digestátu z kukuřice apod. a/nebo z hnojiv od skotu je max. aplikační dávka 15 tun sušiny/ha)</a:t>
            </a:r>
          </a:p>
          <a:p>
            <a:pPr>
              <a:lnSpc>
                <a:spcPct val="95000"/>
              </a:lnSpc>
              <a:spcBef>
                <a:spcPts val="600"/>
              </a:spcBef>
              <a:defRPr/>
            </a:pPr>
            <a:r>
              <a:rPr lang="cs-CZ" sz="2000" b="1" dirty="0">
                <a:solidFill>
                  <a:srgbClr val="FF0000"/>
                </a:solidFill>
                <a:latin typeface="Tw Cen MT" panose="020B0602020104020603" pitchFamily="34" charset="-18"/>
              </a:rPr>
              <a:t>Zákaz používání </a:t>
            </a:r>
            <a:r>
              <a:rPr lang="cs-CZ" sz="2000" dirty="0">
                <a:latin typeface="Tw Cen MT" panose="020B0602020104020603" pitchFamily="34" charset="-18"/>
              </a:rPr>
              <a:t>(§ 9 zákona o hnojivech), pokud je půda: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defRPr/>
            </a:pPr>
            <a:r>
              <a:rPr lang="cs-CZ" sz="2000" dirty="0">
                <a:latin typeface="Tw Cen MT" panose="020B0602020104020603" pitchFamily="34" charset="-18"/>
              </a:rPr>
              <a:t>zaplavená, přesycená vodou,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defRPr/>
            </a:pPr>
            <a:r>
              <a:rPr lang="cs-CZ" sz="2000" dirty="0">
                <a:latin typeface="Tw Cen MT" panose="020B0602020104020603" pitchFamily="34" charset="-18"/>
              </a:rPr>
              <a:t>pokrytá vrstvou sněhu vyšší než 5 cm, nebo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defRPr/>
            </a:pPr>
            <a:r>
              <a:rPr lang="cs-CZ" sz="2000" dirty="0">
                <a:latin typeface="Tw Cen MT" panose="020B0602020104020603" pitchFamily="34" charset="-18"/>
              </a:rPr>
              <a:t>promrzlá tak, že povrch půdy do hloubky 5 cm přes den nerozmrzá</a:t>
            </a:r>
          </a:p>
          <a:p>
            <a:pPr marL="90488" indent="0">
              <a:lnSpc>
                <a:spcPct val="95000"/>
              </a:lnSpc>
              <a:spcBef>
                <a:spcPts val="300"/>
              </a:spcBef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    Ve zranitelných oblastech (ZOD) a pro AEKO, EZ i </a:t>
            </a:r>
            <a:r>
              <a:rPr lang="cs-CZ" sz="2000" dirty="0" err="1">
                <a:latin typeface="Tw Cen MT" panose="020B0602020104020603" pitchFamily="34" charset="-18"/>
              </a:rPr>
              <a:t>ekoplatbu</a:t>
            </a:r>
            <a:r>
              <a:rPr lang="cs-CZ" sz="2000" dirty="0">
                <a:latin typeface="Tw Cen MT" panose="020B0602020104020603" pitchFamily="34" charset="-18"/>
              </a:rPr>
              <a:t> – přísnější požadavky </a:t>
            </a:r>
          </a:p>
          <a:p>
            <a:pPr marL="90488" indent="0">
              <a:lnSpc>
                <a:spcPct val="95000"/>
              </a:lnSpc>
              <a:spcBef>
                <a:spcPts val="300"/>
              </a:spcBef>
              <a:buNone/>
              <a:defRPr/>
            </a:pPr>
            <a:r>
              <a:rPr lang="cs-CZ" altLang="cs-CZ" sz="1800" b="1" dirty="0">
                <a:solidFill>
                  <a:srgbClr val="666699"/>
                </a:solidFill>
                <a:latin typeface="Tw Cen MT" panose="020B0602020104020603" pitchFamily="34" charset="-18"/>
              </a:rPr>
              <a:t>     (kontrola PPH2 a </a:t>
            </a:r>
            <a:r>
              <a:rPr lang="cs-CZ" altLang="cs-CZ" sz="1800" b="1" dirty="0" err="1">
                <a:solidFill>
                  <a:srgbClr val="666699"/>
                </a:solidFill>
                <a:latin typeface="Tw Cen MT" panose="020B0602020104020603" pitchFamily="34" charset="-18"/>
              </a:rPr>
              <a:t>minimál</a:t>
            </a:r>
            <a:r>
              <a:rPr lang="cs-CZ" altLang="cs-CZ" sz="1800" b="1" dirty="0">
                <a:solidFill>
                  <a:srgbClr val="666699"/>
                </a:solidFill>
                <a:latin typeface="Tw Cen MT" panose="020B0602020104020603" pitchFamily="34" charset="-18"/>
              </a:rPr>
              <a:t>. požadavků na použití hnojiv – bez tolerance na výšku sněhu)</a:t>
            </a:r>
            <a:endParaRPr lang="cs-CZ" sz="1800" b="1" dirty="0">
              <a:latin typeface="Tw Cen MT" panose="020B0602020104020603" pitchFamily="34" charset="-18"/>
            </a:endParaRPr>
          </a:p>
          <a:p>
            <a:pPr lvl="1"/>
            <a:endParaRPr lang="cs-CZ" altLang="cs-CZ" sz="18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85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108012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br>
              <a:rPr lang="cs-CZ" altLang="cs-CZ" sz="2800" b="1" dirty="0"/>
            </a:br>
            <a:r>
              <a:rPr lang="cs-CZ" altLang="cs-CZ" sz="3200" b="1" dirty="0">
                <a:latin typeface="Tw Cen MT" panose="020B0602020104020603" pitchFamily="34" charset="-18"/>
              </a:rPr>
              <a:t>Omezení přísunu hnojiv </a:t>
            </a:r>
            <a:r>
              <a:rPr lang="cs-CZ" altLang="cs-CZ" sz="2400" b="1" dirty="0">
                <a:latin typeface="Tw Cen MT" panose="020B0602020104020603" pitchFamily="34" charset="-18"/>
              </a:rPr>
              <a:t>(§ 7 odst. 8 </a:t>
            </a:r>
            <a:r>
              <a:rPr lang="cs-CZ" altLang="cs-CZ" sz="2400" b="1" dirty="0" err="1">
                <a:latin typeface="Tw Cen MT" panose="020B0602020104020603" pitchFamily="34" charset="-18"/>
              </a:rPr>
              <a:t>vyhl</a:t>
            </a:r>
            <a:r>
              <a:rPr lang="cs-CZ" altLang="cs-CZ" sz="2400" b="1" dirty="0">
                <a:latin typeface="Tw Cen MT" panose="020B0602020104020603" pitchFamily="34" charset="-18"/>
              </a:rPr>
              <a:t>. č. 377/2013 Sb.)</a:t>
            </a:r>
            <a:br>
              <a:rPr lang="cs-CZ" altLang="cs-CZ" sz="2400" b="1" dirty="0">
                <a:latin typeface="Tw Cen MT" panose="020B0602020104020603" pitchFamily="34" charset="-18"/>
              </a:rPr>
            </a:br>
            <a:r>
              <a:rPr lang="cs-CZ" altLang="cs-CZ" sz="2400" b="1" dirty="0">
                <a:latin typeface="Tw Cen MT" panose="020B0602020104020603" pitchFamily="34" charset="-18"/>
              </a:rPr>
              <a:t>– příklad přepočtu na množství hnojiva</a:t>
            </a:r>
            <a:br>
              <a:rPr lang="cs-CZ" altLang="cs-CZ" sz="2800" b="1" dirty="0">
                <a:solidFill>
                  <a:srgbClr val="FF33CC"/>
                </a:solidFill>
              </a:rPr>
            </a:br>
            <a:endParaRPr lang="cs-CZ" altLang="cs-CZ" sz="2800" b="1" dirty="0">
              <a:solidFill>
                <a:srgbClr val="FF33CC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561870"/>
              </p:ext>
            </p:extLst>
          </p:nvPr>
        </p:nvGraphicFramePr>
        <p:xfrm>
          <a:off x="0" y="1268760"/>
          <a:ext cx="9144001" cy="543915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5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indent="45021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2400" dirty="0">
                          <a:effectLst/>
                          <a:latin typeface="Tw Cen MT" panose="020B0602020104020603" pitchFamily="34" charset="-18"/>
                        </a:rPr>
                        <a:t>Přepočet na hnojiva (při normativní sušině)</a:t>
                      </a:r>
                      <a:endParaRPr lang="cs-CZ" sz="2400" dirty="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109">
                <a:tc>
                  <a:txBody>
                    <a:bodyPr/>
                    <a:lstStyle/>
                    <a:p>
                      <a:pPr indent="450215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2000">
                          <a:effectLst/>
                          <a:latin typeface="Tw Cen MT" panose="020B0602020104020603" pitchFamily="34" charset="-18"/>
                        </a:rPr>
                        <a:t>Hnojivo</a:t>
                      </a:r>
                      <a:endParaRPr lang="cs-CZ" sz="200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normativní </a:t>
                      </a:r>
                      <a:b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</a:b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     obsah sušiny (%)</a:t>
                      </a:r>
                      <a:endParaRPr lang="cs-CZ" sz="2000" dirty="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maximální přívod</a:t>
                      </a:r>
                      <a:r>
                        <a:rPr lang="cs-CZ" sz="2000">
                          <a:effectLst/>
                          <a:latin typeface="Tw Cen MT" panose="020B0602020104020603" pitchFamily="34" charset="-18"/>
                        </a:rPr>
                        <a:t>, </a:t>
                      </a:r>
                      <a:br>
                        <a:rPr lang="cs-CZ" sz="2000">
                          <a:effectLst/>
                          <a:latin typeface="Tw Cen MT" panose="020B0602020104020603" pitchFamily="34" charset="-18"/>
                        </a:rPr>
                      </a:br>
                      <a:r>
                        <a:rPr lang="cs-CZ" sz="2000">
                          <a:effectLst/>
                          <a:latin typeface="Tw Cen MT" panose="020B0602020104020603" pitchFamily="34" charset="-18"/>
                        </a:rPr>
                        <a:t>celkem za </a:t>
                      </a: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3 roky (t/ha)</a:t>
                      </a:r>
                      <a:endParaRPr lang="cs-CZ" sz="2000" dirty="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109">
                <a:tc gridSpan="3">
                  <a:txBody>
                    <a:bodyPr/>
                    <a:lstStyle/>
                    <a:p>
                      <a:pPr indent="450215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2000" b="1" dirty="0">
                          <a:effectLst/>
                          <a:latin typeface="Tw Cen MT" panose="020B0602020104020603" pitchFamily="34" charset="-18"/>
                        </a:rPr>
                        <a:t>tekutá statková a kapalná organická hnojiva (obsah sušiny nejvýše 13 %) </a:t>
                      </a:r>
                      <a:br>
                        <a:rPr lang="cs-CZ" sz="2000" b="1" dirty="0">
                          <a:effectLst/>
                          <a:latin typeface="Tw Cen MT" panose="020B0602020104020603" pitchFamily="34" charset="-18"/>
                        </a:rPr>
                      </a:br>
                      <a:r>
                        <a:rPr lang="cs-CZ" sz="2000" b="1" dirty="0">
                          <a:effectLst/>
                          <a:latin typeface="Tw Cen MT" panose="020B0602020104020603" pitchFamily="34" charset="-18"/>
                        </a:rPr>
                        <a:t>      – max. dávka 10 tun / 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-18"/>
                        </a:rPr>
                        <a:t>15 tun </a:t>
                      </a:r>
                      <a:r>
                        <a:rPr lang="cs-CZ" sz="2000" b="1" dirty="0">
                          <a:effectLst/>
                          <a:latin typeface="Tw Cen MT" panose="020B0602020104020603" pitchFamily="34" charset="-18"/>
                        </a:rPr>
                        <a:t>sušiny na 1 ha v průběhu 3 let</a:t>
                      </a:r>
                      <a:endParaRPr lang="cs-CZ" sz="2000" b="1" dirty="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45021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  <a:t>kejda skotu</a:t>
                      </a:r>
                      <a:endParaRPr lang="cs-CZ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  <a:t>  7,3</a:t>
                      </a:r>
                      <a:endParaRPr lang="cs-CZ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  <a:t>205</a:t>
                      </a:r>
                      <a:endParaRPr lang="cs-CZ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45021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>
                          <a:effectLst/>
                          <a:latin typeface="Tw Cen MT" panose="020B0602020104020603" pitchFamily="34" charset="-18"/>
                        </a:rPr>
                        <a:t>kejda prasat</a:t>
                      </a:r>
                      <a:endParaRPr lang="cs-CZ" sz="200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  5,3</a:t>
                      </a:r>
                      <a:endParaRPr lang="cs-CZ" sz="2000" dirty="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189</a:t>
                      </a:r>
                      <a:endParaRPr lang="cs-CZ" sz="2000" dirty="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45021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>
                          <a:effectLst/>
                          <a:latin typeface="Tw Cen MT" panose="020B0602020104020603" pitchFamily="34" charset="-18"/>
                        </a:rPr>
                        <a:t>digestát z BPS</a:t>
                      </a:r>
                      <a:endParaRPr lang="cs-CZ" sz="200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Tw Cen MT" panose="020B0602020104020603" pitchFamily="34" charset="-18"/>
                          <a:ea typeface="+mn-ea"/>
                          <a:cs typeface="+mn-cs"/>
                        </a:rPr>
                        <a:t>  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-18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109">
                <a:tc>
                  <a:txBody>
                    <a:bodyPr/>
                    <a:lstStyle/>
                    <a:p>
                      <a:pPr marL="0" indent="4500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  <a:t>digestát z BPS </a:t>
                      </a:r>
                      <a:br>
                        <a:rPr lang="cs-CZ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</a:br>
                      <a:r>
                        <a:rPr lang="cs-CZ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  <a:t>(vyrobený jen z rostlinných</a:t>
                      </a:r>
                      <a:br>
                        <a:rPr lang="cs-CZ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</a:br>
                      <a:r>
                        <a:rPr lang="cs-CZ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  <a:t> produktů a/nebo kejdy</a:t>
                      </a:r>
                      <a:br>
                        <a:rPr lang="cs-CZ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</a:br>
                      <a:r>
                        <a:rPr lang="cs-CZ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</a:rPr>
                        <a:t> příp. hnoje z chovů skotu)</a:t>
                      </a:r>
                      <a:endParaRPr lang="cs-CZ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  <a:ea typeface="+mn-ea"/>
                          <a:cs typeface="+mn-cs"/>
                        </a:rPr>
                        <a:t>  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w Cen MT" panose="020B0602020104020603" pitchFamily="34" charset="-18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412583"/>
                  </a:ext>
                </a:extLst>
              </a:tr>
              <a:tr h="621109">
                <a:tc gridSpan="3">
                  <a:txBody>
                    <a:bodyPr/>
                    <a:lstStyle/>
                    <a:p>
                      <a:pPr indent="450215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tuhá statková a organická hnojiva (obsah sušiny nad 13 %) </a:t>
                      </a:r>
                      <a:b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</a:b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       – max. dávka 20 tun sušiny na 1 ha v průběhu 3 let</a:t>
                      </a:r>
                      <a:endParaRPr lang="cs-CZ" sz="2000" dirty="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45021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>
                          <a:effectLst/>
                          <a:latin typeface="Tw Cen MT" panose="020B0602020104020603" pitchFamily="34" charset="-18"/>
                        </a:rPr>
                        <a:t>hnůj skotu</a:t>
                      </a:r>
                      <a:endParaRPr lang="cs-CZ" sz="200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>
                          <a:effectLst/>
                          <a:latin typeface="Tw Cen MT" panose="020B0602020104020603" pitchFamily="34" charset="-18"/>
                        </a:rPr>
                        <a:t>22,0</a:t>
                      </a:r>
                      <a:endParaRPr lang="cs-CZ" sz="200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effectLst/>
                          <a:latin typeface="Tw Cen MT" panose="020B0602020104020603" pitchFamily="34" charset="-18"/>
                        </a:rPr>
                        <a:t>  91</a:t>
                      </a:r>
                      <a:endParaRPr lang="cs-CZ" sz="2000" dirty="0">
                        <a:effectLst/>
                        <a:latin typeface="Tw Cen MT" panose="020B0602020104020603" pitchFamily="34" charset="-18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7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62881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cs-CZ" sz="3200" b="1" dirty="0">
                <a:latin typeface="Tw Cen MT" panose="020B0602020104020603" pitchFamily="34" charset="-18"/>
              </a:rPr>
              <a:t>Používání hnojiv,</a:t>
            </a:r>
            <a:r>
              <a:rPr lang="cs-CZ" sz="3200" b="1" dirty="0">
                <a:latin typeface="Tw Cen MT" panose="020B0602020104020603" pitchFamily="34" charset="-18"/>
              </a:rPr>
              <a:t> pomocných půdních látek, rostlinných </a:t>
            </a:r>
            <a:r>
              <a:rPr lang="cs-CZ" sz="3200" b="1" dirty="0" err="1">
                <a:latin typeface="Tw Cen MT" panose="020B0602020104020603" pitchFamily="34" charset="-18"/>
              </a:rPr>
              <a:t>biostimulantů</a:t>
            </a:r>
            <a:r>
              <a:rPr lang="cs-CZ" sz="3200" b="1" dirty="0">
                <a:latin typeface="Tw Cen MT" panose="020B0602020104020603" pitchFamily="34" charset="-18"/>
              </a:rPr>
              <a:t>, substrátů</a:t>
            </a:r>
            <a:r>
              <a:rPr lang="cs-CZ" altLang="cs-CZ" sz="3200" b="1" dirty="0">
                <a:latin typeface="Tw Cen MT" panose="020B0602020104020603" pitchFamily="34" charset="-18"/>
              </a:rPr>
              <a:t> </a:t>
            </a:r>
            <a:r>
              <a:rPr lang="cs-CZ" altLang="cs-CZ" sz="2200" b="1" dirty="0">
                <a:latin typeface="Tw Cen MT" panose="020B0602020104020603" pitchFamily="34" charset="-18"/>
              </a:rPr>
              <a:t>– obecné požadavky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51723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latin typeface="Tw Cen MT" panose="020B0602020104020603" pitchFamily="34" charset="-18"/>
              </a:rPr>
              <a:t>Zapravení hnojiv do půdy</a:t>
            </a:r>
          </a:p>
          <a:p>
            <a:pPr>
              <a:defRPr/>
            </a:pPr>
            <a:r>
              <a:rPr lang="cs-CZ" sz="2200" b="1" dirty="0">
                <a:latin typeface="Tw Cen MT" panose="020B0602020104020603" pitchFamily="34" charset="-18"/>
              </a:rPr>
              <a:t>Tekutá statková, kapalná organická hnojiva a technologické vody </a:t>
            </a:r>
            <a:r>
              <a:rPr lang="cs-CZ" sz="2200" dirty="0">
                <a:latin typeface="Tw Cen MT" panose="020B0602020104020603" pitchFamily="34" charset="-18"/>
              </a:rPr>
              <a:t>aplikované na povrch </a:t>
            </a:r>
            <a:r>
              <a:rPr lang="cs-CZ" sz="2200" b="1" dirty="0">
                <a:latin typeface="Tw Cen MT" panose="020B0602020104020603" pitchFamily="34" charset="-18"/>
              </a:rPr>
              <a:t>orné půdy </a:t>
            </a:r>
            <a:r>
              <a:rPr lang="cs-CZ" sz="2200" dirty="0">
                <a:latin typeface="Tw Cen MT" panose="020B0602020104020603" pitchFamily="34" charset="-18"/>
              </a:rPr>
              <a:t>zapracovat do půdy </a:t>
            </a:r>
            <a:r>
              <a:rPr lang="cs-CZ" sz="2200" b="1" dirty="0">
                <a:latin typeface="Tw Cen MT" panose="020B0602020104020603" pitchFamily="34" charset="-18"/>
              </a:rPr>
              <a:t>do 24 hodin </a:t>
            </a:r>
            <a:r>
              <a:rPr lang="cs-CZ" sz="2200" dirty="0">
                <a:latin typeface="Tw Cen MT" panose="020B0602020104020603" pitchFamily="34" charset="-18"/>
              </a:rPr>
              <a:t>(v případě hnojiv pocházejících ze zařízení podle zákona o integrované prevenci nejpozději do 12 hodin),</a:t>
            </a:r>
          </a:p>
          <a:p>
            <a:pPr marL="0" indent="0">
              <a:buNone/>
              <a:defRPr/>
            </a:pPr>
            <a:r>
              <a:rPr lang="cs-CZ" sz="2200" dirty="0">
                <a:latin typeface="Tw Cen MT" panose="020B0602020104020603" pitchFamily="34" charset="-18"/>
              </a:rPr>
              <a:t>    </a:t>
            </a:r>
            <a:r>
              <a:rPr lang="cs-CZ" sz="2200" b="1" dirty="0">
                <a:latin typeface="Tw Cen MT" panose="020B0602020104020603" pitchFamily="34" charset="-18"/>
              </a:rPr>
              <a:t>s výjimkou</a:t>
            </a:r>
          </a:p>
          <a:p>
            <a:pPr lvl="1">
              <a:defRPr/>
            </a:pPr>
            <a:r>
              <a:rPr lang="cs-CZ" sz="2200" dirty="0">
                <a:latin typeface="Tw Cen MT" panose="020B0602020104020603" pitchFamily="34" charset="-18"/>
              </a:rPr>
              <a:t>řádkového přihnojování porostů hadicovými aplikátory a</a:t>
            </a:r>
          </a:p>
          <a:p>
            <a:pPr lvl="1">
              <a:defRPr/>
            </a:pPr>
            <a:r>
              <a:rPr lang="cs-CZ" sz="2200" dirty="0">
                <a:latin typeface="Tw Cen MT" panose="020B0602020104020603" pitchFamily="34" charset="-18"/>
              </a:rPr>
              <a:t>hnojení travních, </a:t>
            </a:r>
            <a:r>
              <a:rPr lang="cs-CZ" sz="2200" dirty="0" err="1">
                <a:latin typeface="Tw Cen MT" panose="020B0602020104020603" pitchFamily="34" charset="-18"/>
              </a:rPr>
              <a:t>jetelovinotravních</a:t>
            </a:r>
            <a:r>
              <a:rPr lang="cs-CZ" sz="2200" dirty="0">
                <a:latin typeface="Tw Cen MT" panose="020B0602020104020603" pitchFamily="34" charset="-18"/>
              </a:rPr>
              <a:t> a </a:t>
            </a:r>
            <a:r>
              <a:rPr lang="cs-CZ" sz="2200" dirty="0" err="1">
                <a:latin typeface="Tw Cen MT" panose="020B0602020104020603" pitchFamily="34" charset="-18"/>
              </a:rPr>
              <a:t>jetelovinových</a:t>
            </a:r>
            <a:r>
              <a:rPr lang="cs-CZ" sz="2200" dirty="0">
                <a:latin typeface="Tw Cen MT" panose="020B0602020104020603" pitchFamily="34" charset="-18"/>
              </a:rPr>
              <a:t> porostů </a:t>
            </a:r>
            <a:br>
              <a:rPr lang="cs-CZ" sz="2200" dirty="0">
                <a:latin typeface="Tw Cen MT" panose="020B0602020104020603" pitchFamily="34" charset="-18"/>
              </a:rPr>
            </a:br>
            <a:r>
              <a:rPr lang="cs-CZ" sz="2200" dirty="0">
                <a:latin typeface="Tw Cen MT" panose="020B0602020104020603" pitchFamily="34" charset="-18"/>
              </a:rPr>
              <a:t>v období nejméně 1 měsíc před sklizní. </a:t>
            </a:r>
          </a:p>
          <a:p>
            <a:pPr marL="457200" lvl="1" indent="0">
              <a:buNone/>
              <a:defRPr/>
            </a:pPr>
            <a:endParaRPr lang="cs-CZ" sz="2200" dirty="0">
              <a:latin typeface="Tw Cen MT" panose="020B0602020104020603" pitchFamily="34" charset="-18"/>
            </a:endParaRPr>
          </a:p>
          <a:p>
            <a:pPr>
              <a:defRPr/>
            </a:pPr>
            <a:r>
              <a:rPr lang="cs-CZ" sz="2200" b="1" dirty="0">
                <a:latin typeface="Tw Cen MT" panose="020B0602020104020603" pitchFamily="34" charset="-18"/>
              </a:rPr>
              <a:t>Tuhá statková a tuhá organická hnojiva </a:t>
            </a:r>
            <a:r>
              <a:rPr lang="cs-CZ" sz="2200" dirty="0">
                <a:latin typeface="Tw Cen MT" panose="020B0602020104020603" pitchFamily="34" charset="-18"/>
              </a:rPr>
              <a:t>aplikovaná na povrch </a:t>
            </a:r>
            <a:r>
              <a:rPr lang="cs-CZ" sz="2200" b="1" dirty="0">
                <a:latin typeface="Tw Cen MT" panose="020B0602020104020603" pitchFamily="34" charset="-18"/>
              </a:rPr>
              <a:t>orné půdy </a:t>
            </a:r>
            <a:r>
              <a:rPr lang="cs-CZ" sz="2200" dirty="0">
                <a:latin typeface="Tw Cen MT" panose="020B0602020104020603" pitchFamily="34" charset="-18"/>
              </a:rPr>
              <a:t>zapracovat do půdy </a:t>
            </a: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do 24 hodin</a:t>
            </a:r>
            <a:r>
              <a:rPr lang="cs-CZ" sz="2200" b="1" dirty="0">
                <a:latin typeface="Tw Cen MT" panose="020B0602020104020603" pitchFamily="34" charset="-18"/>
              </a:rPr>
              <a:t>; </a:t>
            </a:r>
            <a:r>
              <a:rPr lang="cs-CZ" sz="2200" dirty="0">
                <a:latin typeface="Tw Cen MT" panose="020B0602020104020603" pitchFamily="34" charset="-18"/>
              </a:rPr>
              <a:t>to neplatí pro vedlejší či hlavní produkty vzniklé při pěstování kulturních rostlin. </a:t>
            </a:r>
            <a:endParaRPr lang="cs-CZ" sz="2200" dirty="0">
              <a:solidFill>
                <a:srgbClr val="00B050"/>
              </a:solidFill>
              <a:latin typeface="Tw Cen MT" panose="020B0602020104020603" pitchFamily="34" charset="-18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i="1" dirty="0">
                <a:latin typeface="Tw Cen MT" panose="020B0602020104020603" pitchFamily="34" charset="-18"/>
              </a:rPr>
              <a:t>     </a:t>
            </a:r>
            <a:endParaRPr lang="cs-CZ" sz="2400" i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04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01641-B2D2-81DF-DC6A-C505EB72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>
            <a:extLst>
              <a:ext uri="{FF2B5EF4-FFF2-40B4-BE49-F238E27FC236}">
                <a16:creationId xmlns:a16="http://schemas.microsoft.com/office/drawing/2014/main" id="{A420A170-5DE6-161E-CFE4-F85162FE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546" cy="136815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altLang="cs-CZ" sz="3200" b="1" dirty="0">
                <a:latin typeface="Tw Cen MT" panose="020B0602020104020603" pitchFamily="34" charset="-18"/>
              </a:rPr>
              <a:t>Vedení evidence hnojení a výnosů </a:t>
            </a:r>
            <a:br>
              <a:rPr lang="cs-CZ" altLang="cs-CZ" sz="3200" b="1" dirty="0">
                <a:latin typeface="Tw Cen MT" panose="020B0602020104020603" pitchFamily="34" charset="-18"/>
              </a:rPr>
            </a:br>
            <a:r>
              <a:rPr lang="cs-CZ" altLang="cs-CZ" sz="2800" b="1" dirty="0">
                <a:latin typeface="Tw Cen MT" panose="020B0602020104020603" pitchFamily="34" charset="-18"/>
              </a:rPr>
              <a:t>(zákon o hnojivech – § 9, odst. 8)</a:t>
            </a:r>
            <a:endParaRPr lang="cs-CZ" altLang="cs-CZ" sz="3200" b="1" dirty="0">
              <a:latin typeface="Tw Cen MT" panose="020B0602020104020603" pitchFamily="34" charset="-18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6231C4-00A0-6F79-0677-E7F5C1EA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latin typeface="Tw Cen MT" panose="020B0602020104020603" pitchFamily="34" charset="-18"/>
              </a:rPr>
              <a:t> Základní povinnosti</a:t>
            </a:r>
            <a:endParaRPr lang="cs-CZ" sz="2800" dirty="0">
              <a:latin typeface="Tw Cen MT" panose="020B0602020104020603" pitchFamily="34" charset="-18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b="1" dirty="0">
                <a:latin typeface="Tw Cen MT" panose="020B0602020104020603" pitchFamily="34" charset="-18"/>
              </a:rPr>
              <a:t>uchování evidencí nejméně 7 let </a:t>
            </a:r>
            <a:r>
              <a:rPr lang="cs-CZ" sz="2200" dirty="0">
                <a:latin typeface="Tw Cen MT" panose="020B0602020104020603" pitchFamily="34" charset="-18"/>
              </a:rPr>
              <a:t>(předložit na vyžádání při kontrole)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b="1" dirty="0">
                <a:latin typeface="Tw Cen MT" panose="020B0602020104020603" pitchFamily="34" charset="-18"/>
              </a:rPr>
              <a:t>záznam o použití hnojiva do 1 měsíce od ukončení jeho použití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  <a:defRPr/>
            </a:pP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povinnost vedení elektronické evidence – podniky nad 200 ha z. p.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  <a:defRPr/>
            </a:pP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odesílání do jednotného úložiště – pouze na vyzvání ÚKZÚZ, </a:t>
            </a:r>
            <a:b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</a:b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pro účely kontroly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latin typeface="Tw Cen MT" panose="020B0602020104020603" pitchFamily="34" charset="-18"/>
              </a:rPr>
              <a:t>Povinnost vést evidenci o</a:t>
            </a:r>
          </a:p>
          <a:p>
            <a:pPr marL="742950" lvl="2" indent="-342900">
              <a:lnSpc>
                <a:spcPct val="95000"/>
              </a:lnSpc>
              <a:spcBef>
                <a:spcPts val="0"/>
              </a:spcBef>
            </a:pPr>
            <a:r>
              <a:rPr lang="cs-CZ" sz="2200" b="1" dirty="0">
                <a:latin typeface="Tw Cen MT" panose="020B0602020104020603" pitchFamily="34" charset="-18"/>
              </a:rPr>
              <a:t>hnojivech</a:t>
            </a:r>
            <a:r>
              <a:rPr lang="cs-CZ" sz="2200" dirty="0">
                <a:latin typeface="Tw Cen MT" panose="020B0602020104020603" pitchFamily="34" charset="-18"/>
              </a:rPr>
              <a:t>, pomocných půdních látkách, rostlinných </a:t>
            </a:r>
            <a:r>
              <a:rPr lang="cs-CZ" sz="2200" dirty="0" err="1">
                <a:latin typeface="Tw Cen MT" panose="020B0602020104020603" pitchFamily="34" charset="-18"/>
              </a:rPr>
              <a:t>biostimulantech</a:t>
            </a:r>
            <a:r>
              <a:rPr lang="cs-CZ" sz="2200" dirty="0">
                <a:latin typeface="Tw Cen MT" panose="020B0602020104020603" pitchFamily="34" charset="-18"/>
              </a:rPr>
              <a:t> </a:t>
            </a:r>
            <a:br>
              <a:rPr lang="cs-CZ" sz="2200" dirty="0">
                <a:latin typeface="Tw Cen MT" panose="020B0602020104020603" pitchFamily="34" charset="-18"/>
              </a:rPr>
            </a:br>
            <a:r>
              <a:rPr lang="cs-CZ" sz="2200" dirty="0">
                <a:latin typeface="Tw Cen MT" panose="020B0602020104020603" pitchFamily="34" charset="-18"/>
              </a:rPr>
              <a:t>a substrátech použitých na zemědělské půdě a lesních pozemcích; </a:t>
            </a:r>
            <a:br>
              <a:rPr lang="cs-CZ" sz="2200" dirty="0">
                <a:latin typeface="Tw Cen MT" panose="020B0602020104020603" pitchFamily="34" charset="-18"/>
              </a:rPr>
            </a:br>
            <a:r>
              <a:rPr lang="cs-CZ" sz="2200" dirty="0">
                <a:latin typeface="Tw Cen MT" panose="020B0602020104020603" pitchFamily="34" charset="-18"/>
              </a:rPr>
              <a:t>a o upravených kalech a sedimentech použitých na zemědělské půdě </a:t>
            </a:r>
          </a:p>
          <a:p>
            <a:pPr marL="742950" lvl="2" indent="-342900">
              <a:lnSpc>
                <a:spcPct val="95000"/>
              </a:lnSpc>
              <a:spcBef>
                <a:spcPts val="600"/>
              </a:spcBef>
            </a:pPr>
            <a:r>
              <a:rPr lang="cs-CZ" sz="2200" b="1" dirty="0">
                <a:latin typeface="Tw Cen MT" panose="020B0602020104020603" pitchFamily="34" charset="-18"/>
              </a:rPr>
              <a:t>datu založení/sklizně/zrušení porostu </a:t>
            </a:r>
            <a:r>
              <a:rPr lang="cs-CZ" sz="2200" dirty="0">
                <a:latin typeface="Tw Cen MT" panose="020B0602020104020603" pitchFamily="34" charset="-18"/>
              </a:rPr>
              <a:t>všech plodin (i plodin mimo JŽ), </a:t>
            </a:r>
            <a:br>
              <a:rPr lang="cs-CZ" sz="2200" dirty="0">
                <a:latin typeface="Tw Cen MT" panose="020B0602020104020603" pitchFamily="34" charset="-18"/>
              </a:rPr>
            </a:br>
            <a:r>
              <a:rPr lang="cs-CZ" sz="2200" dirty="0">
                <a:latin typeface="Tw Cen MT" panose="020B0602020104020603" pitchFamily="34" charset="-18"/>
              </a:rPr>
              <a:t>včetně meziplodin</a:t>
            </a:r>
          </a:p>
          <a:p>
            <a:pPr marL="742950" lvl="2" indent="-342900">
              <a:lnSpc>
                <a:spcPct val="95000"/>
              </a:lnSpc>
              <a:spcBef>
                <a:spcPts val="600"/>
              </a:spcBef>
            </a:pPr>
            <a:r>
              <a:rPr lang="cs-CZ" sz="2200" b="1" dirty="0">
                <a:latin typeface="Tw Cen MT" panose="020B0602020104020603" pitchFamily="34" charset="-18"/>
              </a:rPr>
              <a:t>výnosu sklizeného hlavního a vedlejšího produktu </a:t>
            </a:r>
            <a:r>
              <a:rPr lang="cs-CZ" sz="22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-18"/>
              </a:rPr>
              <a:t>(jen na orné půdě)</a:t>
            </a:r>
          </a:p>
          <a:p>
            <a:pPr lvl="1">
              <a:spcBef>
                <a:spcPts val="0"/>
              </a:spcBef>
              <a:tabLst>
                <a:tab pos="361950" algn="l"/>
              </a:tabLst>
              <a:defRPr/>
            </a:pPr>
            <a:endParaRPr lang="cs-CZ" sz="2200" b="1" dirty="0">
              <a:latin typeface="Tw Cen MT" panose="020B0602020104020603" pitchFamily="34" charset="-18"/>
            </a:endParaRPr>
          </a:p>
          <a:p>
            <a:pPr marL="800100" lvl="2" indent="0">
              <a:spcBef>
                <a:spcPts val="400"/>
              </a:spcBef>
              <a:buNone/>
              <a:defRPr/>
            </a:pPr>
            <a:endParaRPr lang="cs-CZ" altLang="cs-CZ" sz="1600" b="1" i="1" dirty="0">
              <a:solidFill>
                <a:srgbClr val="000000"/>
              </a:solidFill>
              <a:latin typeface="Tw Cen MT" panose="020B0602020104020603" pitchFamily="34" charset="-18"/>
            </a:endParaRPr>
          </a:p>
          <a:p>
            <a:pPr>
              <a:spcBef>
                <a:spcPts val="400"/>
              </a:spcBef>
              <a:defRPr/>
            </a:pP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3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8EB40-B6BC-21A5-B0A7-E25673D1D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39E3245-2405-8457-BF05-E0A0A11DC2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1628800"/>
            <a:ext cx="8229600" cy="259228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sz="4800" b="1" dirty="0">
                <a:latin typeface="Tw Cen MT" panose="020B0602020104020603" pitchFamily="34" charset="-18"/>
              </a:rPr>
              <a:t>Předání evidence hnojení </a:t>
            </a:r>
            <a:br>
              <a:rPr lang="cs-CZ" sz="4800" b="1" dirty="0">
                <a:latin typeface="Tw Cen MT" panose="020B0602020104020603" pitchFamily="34" charset="-18"/>
              </a:rPr>
            </a:br>
            <a:r>
              <a:rPr lang="cs-CZ" sz="4800" b="1" dirty="0">
                <a:latin typeface="Tw Cen MT" panose="020B0602020104020603" pitchFamily="34" charset="-18"/>
              </a:rPr>
              <a:t>a výnosů do JUDEH</a:t>
            </a:r>
            <a:br>
              <a:rPr lang="cs-CZ" sz="4800" b="1" dirty="0">
                <a:latin typeface="Tw Cen MT" panose="020B0602020104020603" pitchFamily="34" charset="-18"/>
              </a:rPr>
            </a:br>
            <a:r>
              <a:rPr lang="cs-CZ" sz="4800" b="1" dirty="0" err="1">
                <a:latin typeface="Tw Cen MT" panose="020B0602020104020603" pitchFamily="34" charset="-18"/>
              </a:rPr>
              <a:t>Nápočet</a:t>
            </a:r>
            <a:r>
              <a:rPr lang="cs-CZ" sz="4800" b="1" dirty="0">
                <a:latin typeface="Tw Cen MT" panose="020B0602020104020603" pitchFamily="34" charset="-18"/>
              </a:rPr>
              <a:t> bilance P a N</a:t>
            </a:r>
          </a:p>
        </p:txBody>
      </p:sp>
    </p:spTree>
    <p:extLst>
      <p:ext uri="{BB962C8B-B14F-4D97-AF65-F5344CB8AC3E}">
        <p14:creationId xmlns:p14="http://schemas.microsoft.com/office/powerpoint/2010/main" val="410354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000" b="1" dirty="0">
                <a:latin typeface="Tw Cen MT" panose="020B0602020104020603" pitchFamily="34" charset="-18"/>
              </a:rPr>
              <a:t>Portál farmáře: </a:t>
            </a:r>
            <a:r>
              <a:rPr lang="cs-CZ" altLang="cs-CZ" sz="2000" dirty="0">
                <a:latin typeface="Tw Cen MT" panose="020B0602020104020603" pitchFamily="34" charset="-18"/>
                <a:hlinkClick r:id="rId2"/>
              </a:rPr>
              <a:t>Spuštěna funkcionalita nápočtu bilance fosforu a dusíku</a:t>
            </a:r>
            <a:r>
              <a:rPr lang="cs-CZ" altLang="cs-CZ" sz="2000" dirty="0">
                <a:latin typeface="Tw Cen MT" panose="020B0602020104020603" pitchFamily="34" charset="-18"/>
              </a:rPr>
              <a:t> </a:t>
            </a:r>
            <a:r>
              <a:rPr lang="cs-CZ" altLang="cs-CZ" sz="1800" dirty="0">
                <a:latin typeface="Tw Cen MT" panose="020B0602020104020603" pitchFamily="34" charset="-18"/>
              </a:rPr>
              <a:t>(13. 10. 2025)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000" dirty="0">
                <a:latin typeface="Tw Cen MT" panose="020B0602020104020603" pitchFamily="34" charset="-18"/>
              </a:rPr>
              <a:t>Data z EPH se předávají pomocí odkazu „Předání dat ev. hnojení dle vyhlášky (nové)“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V rámci náhledu je možné zvolit rok a typ dat: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 b="1" dirty="0">
                <a:latin typeface="Tw Cen MT" panose="020B0602020104020603" pitchFamily="34" charset="-18"/>
              </a:rPr>
              <a:t>Statistika</a:t>
            </a:r>
            <a:r>
              <a:rPr lang="cs-CZ" sz="2000" dirty="0">
                <a:latin typeface="Tw Cen MT" panose="020B0602020104020603" pitchFamily="34" charset="-18"/>
              </a:rPr>
              <a:t> – pevné období roku.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 b="1" dirty="0">
                <a:latin typeface="Tw Cen MT" panose="020B0602020104020603" pitchFamily="34" charset="-18"/>
              </a:rPr>
              <a:t>Kontrola</a:t>
            </a:r>
            <a:r>
              <a:rPr lang="cs-CZ" sz="2000" dirty="0">
                <a:latin typeface="Tw Cen MT" panose="020B0602020104020603" pitchFamily="34" charset="-18"/>
              </a:rPr>
              <a:t> – libovolné období podle požadavku dozorového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orgánu v případě kontroly.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2000" b="1" dirty="0">
                <a:latin typeface="Tw Cen MT" panose="020B0602020104020603" pitchFamily="34" charset="-18"/>
              </a:rPr>
              <a:t>Bilance</a:t>
            </a:r>
            <a:r>
              <a:rPr lang="cs-CZ" sz="2000" dirty="0">
                <a:latin typeface="Tw Cen MT" panose="020B0602020104020603" pitchFamily="34" charset="-18"/>
              </a:rPr>
              <a:t> – údaje o hnojení za hospodářský rok, tj. od 1. 7. do 30. 6. </a:t>
            </a:r>
            <a:br>
              <a:rPr lang="cs-CZ" sz="2000" dirty="0">
                <a:latin typeface="Tw Cen MT" panose="020B0602020104020603" pitchFamily="34" charset="-18"/>
              </a:rPr>
            </a:br>
            <a:r>
              <a:rPr lang="cs-CZ" sz="2000" dirty="0">
                <a:latin typeface="Tw Cen MT" panose="020B0602020104020603" pitchFamily="34" charset="-18"/>
              </a:rPr>
              <a:t>a údaje o výnosech plodin za příslušný kalendářní rok. 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sz="2000" dirty="0">
                <a:latin typeface="Tw Cen MT" panose="020B0602020104020603" pitchFamily="34" charset="-18"/>
              </a:rPr>
              <a:t>Po stisknutí tlačítka </a:t>
            </a:r>
            <a:r>
              <a:rPr lang="cs-CZ" sz="2000" b="1" dirty="0">
                <a:latin typeface="Tw Cen MT" panose="020B0602020104020603" pitchFamily="34" charset="-18"/>
              </a:rPr>
              <a:t>Načíst data </a:t>
            </a:r>
            <a:r>
              <a:rPr lang="cs-CZ" sz="2000" dirty="0">
                <a:latin typeface="Tw Cen MT" panose="020B0602020104020603" pitchFamily="34" charset="-18"/>
              </a:rPr>
              <a:t>se příslušná data načtou.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cs-CZ" sz="2000" dirty="0">
              <a:latin typeface="Tw Cen MT" panose="020B0602020104020603" pitchFamily="34" charset="-18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64881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Odeslání do JUDEH ze systému EPH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08D8E6-1BCB-EA90-E4B9-13BACAA4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4" y="1544427"/>
            <a:ext cx="1886213" cy="95263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A1BD1D0-A710-6E43-C87D-FFF57BC5FD30}"/>
              </a:ext>
            </a:extLst>
          </p:cNvPr>
          <p:cNvSpPr/>
          <p:nvPr/>
        </p:nvSpPr>
        <p:spPr>
          <a:xfrm>
            <a:off x="7114365" y="1564671"/>
            <a:ext cx="187220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DB06DD7-C710-F73C-F2AF-F5DC2A401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09" y="3891649"/>
            <a:ext cx="7797460" cy="290804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C31CDE1C-D47D-EF34-5FC2-2C2E2992227C}"/>
              </a:ext>
            </a:extLst>
          </p:cNvPr>
          <p:cNvSpPr/>
          <p:nvPr/>
        </p:nvSpPr>
        <p:spPr>
          <a:xfrm>
            <a:off x="1093531" y="5818143"/>
            <a:ext cx="886181" cy="7928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C54BD3B-CD62-9BCD-4AE6-60F7ADA1FFA9}"/>
              </a:ext>
            </a:extLst>
          </p:cNvPr>
          <p:cNvSpPr/>
          <p:nvPr/>
        </p:nvSpPr>
        <p:spPr>
          <a:xfrm>
            <a:off x="2339752" y="5472000"/>
            <a:ext cx="700844" cy="221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1F44567-5281-EFC5-8F33-FED6CB78D462}"/>
              </a:ext>
            </a:extLst>
          </p:cNvPr>
          <p:cNvSpPr/>
          <p:nvPr/>
        </p:nvSpPr>
        <p:spPr>
          <a:xfrm>
            <a:off x="3085556" y="5472000"/>
            <a:ext cx="700844" cy="221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282A72F-1145-CF31-B1C6-9EA10E0BC658}"/>
              </a:ext>
            </a:extLst>
          </p:cNvPr>
          <p:cNvSpPr>
            <a:spLocks noChangeAspect="1"/>
          </p:cNvSpPr>
          <p:nvPr/>
        </p:nvSpPr>
        <p:spPr>
          <a:xfrm>
            <a:off x="4680000" y="5436000"/>
            <a:ext cx="288032" cy="28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3254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60A2C-36AD-39B3-7B83-58062674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99060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w Cen MT" panose="020B0602020104020603" pitchFamily="34" charset="-18"/>
              </a:rPr>
              <a:t>https://mze.gov.cz/ssl/portal/mze/farmar/eph/uzivatelske-prirucky-EPH/uzivatelska-prirucka-judeh</a:t>
            </a:r>
          </a:p>
        </p:txBody>
      </p:sp>
      <p:pic>
        <p:nvPicPr>
          <p:cNvPr id="5" name="Obrázek 4" descr="Obsah obrázku text, snímek obrazovky, Písmo, software&#10;&#10;Obsah generovaný pomocí AI může být nesprávný.">
            <a:extLst>
              <a:ext uri="{FF2B5EF4-FFF2-40B4-BE49-F238E27FC236}">
                <a16:creationId xmlns:a16="http://schemas.microsoft.com/office/drawing/2014/main" id="{D6964335-B8DE-D342-9AD8-90756BC4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4" y="1409342"/>
            <a:ext cx="8630305" cy="45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00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84761</TotalTime>
  <Words>2171</Words>
  <Application>Microsoft Office PowerPoint</Application>
  <PresentationFormat>Předvádění na obrazovce (4:3)</PresentationFormat>
  <Paragraphs>181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Tw Cen MT</vt:lpstr>
      <vt:lpstr>Wingdings</vt:lpstr>
      <vt:lpstr>Wingdings 2</vt:lpstr>
      <vt:lpstr>5_Motiv systému Office</vt:lpstr>
      <vt:lpstr>Medián</vt:lpstr>
      <vt:lpstr>Souhrn změn v oblasti používání a skladování hnojiv od roku 2025</vt:lpstr>
      <vt:lpstr>Úprava legislativy v roce 2025 </vt:lpstr>
      <vt:lpstr>Používání hnojiv, pomocných půdních látek, rostlinných biostimulantů, substrátů – obecné požadavky</vt:lpstr>
      <vt:lpstr> Omezení přísunu hnojiv (§ 7 odst. 8 vyhl. č. 377/2013 Sb.) – příklad přepočtu na množství hnojiva </vt:lpstr>
      <vt:lpstr>Používání hnojiv, pomocných půdních látek, rostlinných biostimulantů, substrátů – obecné požadavky</vt:lpstr>
      <vt:lpstr>Vedení evidence hnojení a výnosů  (zákon o hnojivech – § 9, odst. 8)</vt:lpstr>
      <vt:lpstr>Předání evidence hnojení  a výnosů do JUDEH Nápočet bilance P a N</vt:lpstr>
      <vt:lpstr>Prezentace aplikace PowerPoint</vt:lpstr>
      <vt:lpstr>https://mze.gov.cz/ssl/portal/mze/farmar/eph/uzivatelske-prirucky-EPH/uzivatelska-prirucka-judeh</vt:lpstr>
      <vt:lpstr>Prezentace aplikace PowerPoint</vt:lpstr>
      <vt:lpstr>Prezentace aplikace PowerPoint</vt:lpstr>
      <vt:lpstr>Prezentace aplikace PowerPoint</vt:lpstr>
      <vt:lpstr>Prezentace aplikace PowerPoint</vt:lpstr>
      <vt:lpstr>Požadavky na uložení statkových a organických hnojiv na zemědělské půdě</vt:lpstr>
      <vt:lpstr>Uložení hnoje, kompostu, … na zemědělské půdě</vt:lpstr>
      <vt:lpstr>Výběr míst vhodných k uložení statkových hnojiv, kompostu a separátu digestátu na zemědělské půdě v ZOD</vt:lpstr>
      <vt:lpstr>Prezentace aplikace PowerPoint</vt:lpstr>
      <vt:lpstr>Havarijní plány</vt:lpstr>
      <vt:lpstr>Havarijní plán (požadavky vodního zákona)</vt:lpstr>
      <vt:lpstr>   Havarijní plán </vt:lpstr>
      <vt:lpstr>   Havarijní plán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Hlavackova</dc:creator>
  <cp:lastModifiedBy>Kozlovská Lada</cp:lastModifiedBy>
  <cp:revision>1738</cp:revision>
  <dcterms:created xsi:type="dcterms:W3CDTF">2013-03-08T09:52:21Z</dcterms:created>
  <dcterms:modified xsi:type="dcterms:W3CDTF">2026-03-23T07:15:02Z</dcterms:modified>
</cp:coreProperties>
</file>