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36" r:id="rId5"/>
    <p:sldMasterId id="2147483721" r:id="rId6"/>
    <p:sldMasterId id="2147483709" r:id="rId7"/>
    <p:sldMasterId id="2147483685" r:id="rId8"/>
    <p:sldMasterId id="2147483697" r:id="rId9"/>
    <p:sldMasterId id="2147483673" r:id="rId10"/>
    <p:sldMasterId id="2147483660" r:id="rId11"/>
  </p:sldMasterIdLst>
  <p:notesMasterIdLst>
    <p:notesMasterId r:id="rId35"/>
  </p:notesMasterIdLst>
  <p:handoutMasterIdLst>
    <p:handoutMasterId r:id="rId36"/>
  </p:handoutMasterIdLst>
  <p:sldIdLst>
    <p:sldId id="272" r:id="rId12"/>
    <p:sldId id="259" r:id="rId13"/>
    <p:sldId id="2145" r:id="rId14"/>
    <p:sldId id="2200" r:id="rId15"/>
    <p:sldId id="2203" r:id="rId16"/>
    <p:sldId id="2204" r:id="rId17"/>
    <p:sldId id="2201" r:id="rId18"/>
    <p:sldId id="2194" r:id="rId19"/>
    <p:sldId id="2195" r:id="rId20"/>
    <p:sldId id="2196" r:id="rId21"/>
    <p:sldId id="2197" r:id="rId22"/>
    <p:sldId id="2198" r:id="rId23"/>
    <p:sldId id="2199" r:id="rId24"/>
    <p:sldId id="2143" r:id="rId25"/>
    <p:sldId id="2144" r:id="rId26"/>
    <p:sldId id="2146" r:id="rId27"/>
    <p:sldId id="278" r:id="rId28"/>
    <p:sldId id="2193" r:id="rId29"/>
    <p:sldId id="2147" r:id="rId30"/>
    <p:sldId id="2148" r:id="rId31"/>
    <p:sldId id="2133" r:id="rId32"/>
    <p:sldId id="2135" r:id="rId33"/>
    <p:sldId id="2202" r:id="rId34"/>
  </p:sldIdLst>
  <p:sldSz cx="17610138" cy="9906000"/>
  <p:notesSz cx="6858000" cy="9144000"/>
  <p:defaultTextStyle>
    <a:defPPr>
      <a:defRPr lang="cs-CZ"/>
    </a:defPPr>
    <a:lvl1pPr marL="0" algn="l" defTabSz="957796" rtl="0" eaLnBrk="1" latinLnBrk="0" hangingPunct="1">
      <a:defRPr sz="1847" kern="1200">
        <a:solidFill>
          <a:schemeClr val="tx1"/>
        </a:solidFill>
        <a:latin typeface="+mn-lt"/>
        <a:ea typeface="+mn-ea"/>
        <a:cs typeface="+mn-cs"/>
      </a:defRPr>
    </a:lvl1pPr>
    <a:lvl2pPr marL="478898" algn="l" defTabSz="957796" rtl="0" eaLnBrk="1" latinLnBrk="0" hangingPunct="1">
      <a:defRPr sz="1847" kern="1200">
        <a:solidFill>
          <a:schemeClr val="tx1"/>
        </a:solidFill>
        <a:latin typeface="+mn-lt"/>
        <a:ea typeface="+mn-ea"/>
        <a:cs typeface="+mn-cs"/>
      </a:defRPr>
    </a:lvl2pPr>
    <a:lvl3pPr marL="957796" algn="l" defTabSz="957796" rtl="0" eaLnBrk="1" latinLnBrk="0" hangingPunct="1">
      <a:defRPr sz="1847" kern="1200">
        <a:solidFill>
          <a:schemeClr val="tx1"/>
        </a:solidFill>
        <a:latin typeface="+mn-lt"/>
        <a:ea typeface="+mn-ea"/>
        <a:cs typeface="+mn-cs"/>
      </a:defRPr>
    </a:lvl3pPr>
    <a:lvl4pPr marL="1436694" algn="l" defTabSz="957796" rtl="0" eaLnBrk="1" latinLnBrk="0" hangingPunct="1">
      <a:defRPr sz="1847" kern="1200">
        <a:solidFill>
          <a:schemeClr val="tx1"/>
        </a:solidFill>
        <a:latin typeface="+mn-lt"/>
        <a:ea typeface="+mn-ea"/>
        <a:cs typeface="+mn-cs"/>
      </a:defRPr>
    </a:lvl4pPr>
    <a:lvl5pPr marL="1915592" algn="l" defTabSz="957796" rtl="0" eaLnBrk="1" latinLnBrk="0" hangingPunct="1">
      <a:defRPr sz="1847" kern="1200">
        <a:solidFill>
          <a:schemeClr val="tx1"/>
        </a:solidFill>
        <a:latin typeface="+mn-lt"/>
        <a:ea typeface="+mn-ea"/>
        <a:cs typeface="+mn-cs"/>
      </a:defRPr>
    </a:lvl5pPr>
    <a:lvl6pPr marL="2394491" algn="l" defTabSz="957796" rtl="0" eaLnBrk="1" latinLnBrk="0" hangingPunct="1">
      <a:defRPr sz="1847" kern="1200">
        <a:solidFill>
          <a:schemeClr val="tx1"/>
        </a:solidFill>
        <a:latin typeface="+mn-lt"/>
        <a:ea typeface="+mn-ea"/>
        <a:cs typeface="+mn-cs"/>
      </a:defRPr>
    </a:lvl6pPr>
    <a:lvl7pPr marL="2873389" algn="l" defTabSz="957796" rtl="0" eaLnBrk="1" latinLnBrk="0" hangingPunct="1">
      <a:defRPr sz="1847" kern="1200">
        <a:solidFill>
          <a:schemeClr val="tx1"/>
        </a:solidFill>
        <a:latin typeface="+mn-lt"/>
        <a:ea typeface="+mn-ea"/>
        <a:cs typeface="+mn-cs"/>
      </a:defRPr>
    </a:lvl7pPr>
    <a:lvl8pPr marL="3352287" algn="l" defTabSz="957796" rtl="0" eaLnBrk="1" latinLnBrk="0" hangingPunct="1">
      <a:defRPr sz="1847" kern="1200">
        <a:solidFill>
          <a:schemeClr val="tx1"/>
        </a:solidFill>
        <a:latin typeface="+mn-lt"/>
        <a:ea typeface="+mn-ea"/>
        <a:cs typeface="+mn-cs"/>
      </a:defRPr>
    </a:lvl8pPr>
    <a:lvl9pPr marL="3831185" algn="l" defTabSz="957796" rtl="0" eaLnBrk="1" latinLnBrk="0" hangingPunct="1">
      <a:defRPr sz="184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1" userDrawn="1">
          <p15:clr>
            <a:srgbClr val="A4A3A4"/>
          </p15:clr>
        </p15:guide>
        <p15:guide id="2" pos="55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3366CC"/>
    <a:srgbClr val="0099CC"/>
    <a:srgbClr val="4AAB2E"/>
    <a:srgbClr val="4AAB31"/>
    <a:srgbClr val="F4B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9091" autoAdjust="0"/>
    <p:restoredTop sz="94660"/>
  </p:normalViewPr>
  <p:slideViewPr>
    <p:cSldViewPr snapToGrid="0">
      <p:cViewPr varScale="1">
        <p:scale>
          <a:sx n="79" d="100"/>
          <a:sy n="79" d="100"/>
        </p:scale>
        <p:origin x="522" y="108"/>
      </p:cViewPr>
      <p:guideLst>
        <p:guide orient="horz" pos="3121"/>
        <p:guide pos="554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3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heme" Target="theme/theme1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506F3405-FCD5-83C7-82E9-17DBABA1DC9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DC68FC4-2814-525B-90B3-CC944DDCF7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E4240-BCC6-4D71-AECD-4F7C0853409A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70E08A8-04DF-D4D0-703D-F665A9B7A7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5EBB98-52E4-5F4F-0972-6361BEB922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20717-8CCE-4044-9E17-FEBD08F7C9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888322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C5702-A9CF-4879-9789-9C2D8E40391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08EA0-2F56-4455-A1AD-28ACD9506E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5866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2EB97-1876-1479-8C85-401C50D7B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2C44343-CCD3-BCC3-A7AB-70A705A62C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DBD29F5-53FA-FC5B-8E5D-0FA044CA0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11179C4-AB96-A8B8-E085-2D361EB56B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57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E08EA0-2F56-4455-A1AD-28ACD9506E1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577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628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08EA0-2F56-4455-A1AD-28ACD9506E19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8008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E2ACF-6C27-4B20-0CA4-69F016CB9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FEE0C95-27BD-E5E5-7B1E-643BBD1510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cs-CZ" dirty="0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3C4E4B99-234B-2C64-2F95-0C74FF8F45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3870470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D9543-8DF7-FC21-8BFF-D927252B2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9D2DF1B-B6EF-720A-DF73-2367A4007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3817148-7047-7778-AAF3-A1EEF942D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8FD993C-D227-87C5-956D-3E2BA31D45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08EA0-2F56-4455-A1AD-28ACD9506E19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7790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1EDA6-09CC-243C-A617-D952864C3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B526A84-0CF2-FDAD-91D8-7EFA2609FF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AC312CF-EAD5-F8BD-C0E4-96BF63945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720F488-6A54-F0D9-3515-A5494679B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08EA0-2F56-4455-A1AD-28ACD9506E19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3561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vodni strana_logo nahoř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75DECE3B-C91E-ED0C-0DA4-241533230A1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413" y="793500"/>
            <a:ext cx="6758788" cy="180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5081D01F-A868-BCB3-2077-DA56DDC93EE0}"/>
              </a:ext>
            </a:extLst>
          </p:cNvPr>
          <p:cNvSpPr txBox="1"/>
          <p:nvPr userDrawn="1"/>
        </p:nvSpPr>
        <p:spPr>
          <a:xfrm>
            <a:off x="16194709" y="377551"/>
            <a:ext cx="909223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67" b="1">
                <a:latin typeface="Source Sans Pro Black" panose="020B0803030403020204" pitchFamily="34" charset="-18"/>
              </a:rPr>
              <a:t>CARC.CZ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35EF387-6E76-5FC5-8E03-E953D01630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50" y="5670026"/>
            <a:ext cx="7977996" cy="39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61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979CE6-744A-C9E2-E88A-8144AC87A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123868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-345287" y="-142384"/>
            <a:ext cx="18196736" cy="2079749"/>
          </a:xfrm>
        </p:spPr>
        <p:txBody>
          <a:bodyPr/>
          <a:lstStyle/>
          <a:p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641521" y="5613400"/>
            <a:ext cx="12327097" cy="253153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5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1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7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3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291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4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80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06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01D17CB-D892-C1F0-374A-304D69ABC920}"/>
              </a:ext>
            </a:extLst>
          </p:cNvPr>
          <p:cNvSpPr txBox="1"/>
          <p:nvPr userDrawn="1"/>
        </p:nvSpPr>
        <p:spPr>
          <a:xfrm>
            <a:off x="16194709" y="377551"/>
            <a:ext cx="909223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67" b="1">
                <a:latin typeface="Source Sans Pro Black" panose="020B0803030403020204" pitchFamily="34" charset="-18"/>
              </a:rPr>
              <a:t>CARC.CZ</a:t>
            </a:r>
          </a:p>
        </p:txBody>
      </p:sp>
    </p:spTree>
    <p:extLst>
      <p:ext uri="{BB962C8B-B14F-4D97-AF65-F5344CB8AC3E}">
        <p14:creationId xmlns:p14="http://schemas.microsoft.com/office/powerpoint/2010/main" val="981527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9" userDrawn="1">
          <p15:clr>
            <a:srgbClr val="FBAE40"/>
          </p15:clr>
        </p15:guide>
        <p15:guide id="2" pos="554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ůběžná strana se záhlav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E400820-2AEE-670F-515E-50E1FE9690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59" y="172386"/>
            <a:ext cx="16637021" cy="1349028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ADDE806-6C89-9122-CF38-CDFFC4722B05}"/>
              </a:ext>
            </a:extLst>
          </p:cNvPr>
          <p:cNvSpPr txBox="1"/>
          <p:nvPr userDrawn="1"/>
        </p:nvSpPr>
        <p:spPr>
          <a:xfrm>
            <a:off x="16194705" y="377551"/>
            <a:ext cx="891591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67" b="1">
                <a:latin typeface="Source Sans Pro" panose="020B0503030403020204" pitchFamily="34" charset="-18"/>
              </a:rPr>
              <a:t>CARC.CZ</a:t>
            </a:r>
          </a:p>
        </p:txBody>
      </p:sp>
    </p:spTree>
    <p:extLst>
      <p:ext uri="{BB962C8B-B14F-4D97-AF65-F5344CB8AC3E}">
        <p14:creationId xmlns:p14="http://schemas.microsoft.com/office/powerpoint/2010/main" val="2397051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A48F57-81DE-23EC-0615-228DF43AE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363661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3D8D4D-7ABF-45AF-8A2B-BF8940D30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713371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79384D-44DA-F287-2F4E-0CC9E2897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D592DC9-49C4-9221-5156-F482F6EE8C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5EFBE4B-1792-5DE6-829F-F817DDDC9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3B7F25C-56BF-C4AE-40D6-5F2C463DA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4835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vod _logo poku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EDE64B-9C41-DCE9-4020-58861762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6E2271A-3A30-0731-A3CC-08C99544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17BB451-7D32-BC16-D433-D59E7FBEB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DDC0482-1A9F-7043-1166-54FC12F0A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3217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CB9EDB-F8FD-7FBB-0D04-227D8782D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3B45173-BE31-A959-4E10-590DB74FC1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18B41D6-762A-1A9F-B36E-BD06C7FB7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73A6A96-39C1-0217-1396-587472EB3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4282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9" userDrawn="1">
          <p15:clr>
            <a:srgbClr val="FBAE40"/>
          </p15:clr>
        </p15:guide>
        <p15:guide id="2" pos="554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1480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91082" y="6365526"/>
            <a:ext cx="14968617" cy="1967441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91082" y="4198587"/>
            <a:ext cx="14968617" cy="2166936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5833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451665" indent="0">
              <a:buNone/>
              <a:defRPr sz="2533">
                <a:solidFill>
                  <a:schemeClr val="tx1">
                    <a:tint val="75000"/>
                  </a:schemeClr>
                </a:solidFill>
              </a:defRPr>
            </a:lvl3pPr>
            <a:lvl4pPr marL="2177498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4pPr>
            <a:lvl5pPr marL="2903330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5pPr>
            <a:lvl6pPr marL="3629163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6pPr>
            <a:lvl7pPr marL="4354995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7pPr>
            <a:lvl8pPr marL="5080828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8pPr>
            <a:lvl9pPr marL="5806660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331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9" userDrawn="1">
          <p15:clr>
            <a:srgbClr val="FBAE40"/>
          </p15:clr>
        </p15:guide>
        <p15:guide id="2" pos="554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80510" y="2311401"/>
            <a:ext cx="7777811" cy="6537502"/>
          </a:xfrm>
        </p:spPr>
        <p:txBody>
          <a:bodyPr/>
          <a:lstStyle>
            <a:lvl1pPr>
              <a:defRPr sz="4400"/>
            </a:lvl1pPr>
            <a:lvl2pPr>
              <a:defRPr sz="3867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951821" y="2311401"/>
            <a:ext cx="7777811" cy="6537502"/>
          </a:xfrm>
        </p:spPr>
        <p:txBody>
          <a:bodyPr/>
          <a:lstStyle>
            <a:lvl1pPr>
              <a:defRPr sz="4400"/>
            </a:lvl1pPr>
            <a:lvl2pPr>
              <a:defRPr sz="3867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5001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9" userDrawn="1">
          <p15:clr>
            <a:srgbClr val="FBAE40"/>
          </p15:clr>
        </p15:guide>
        <p15:guide id="2" pos="5547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80509" y="2217388"/>
            <a:ext cx="7780869" cy="924101"/>
          </a:xfrm>
        </p:spPr>
        <p:txBody>
          <a:bodyPr anchor="b"/>
          <a:lstStyle>
            <a:lvl1pPr marL="0" indent="0">
              <a:buNone/>
              <a:defRPr sz="3867" b="1"/>
            </a:lvl1pPr>
            <a:lvl2pPr marL="725833" indent="0">
              <a:buNone/>
              <a:defRPr sz="3200" b="1"/>
            </a:lvl2pPr>
            <a:lvl3pPr marL="1451665" indent="0">
              <a:buNone/>
              <a:defRPr sz="2800" b="1"/>
            </a:lvl3pPr>
            <a:lvl4pPr marL="2177498" indent="0">
              <a:buNone/>
              <a:defRPr sz="2533" b="1"/>
            </a:lvl4pPr>
            <a:lvl5pPr marL="2903330" indent="0">
              <a:buNone/>
              <a:defRPr sz="2533" b="1"/>
            </a:lvl5pPr>
            <a:lvl6pPr marL="3629163" indent="0">
              <a:buNone/>
              <a:defRPr sz="2533" b="1"/>
            </a:lvl6pPr>
            <a:lvl7pPr marL="4354995" indent="0">
              <a:buNone/>
              <a:defRPr sz="2533" b="1"/>
            </a:lvl7pPr>
            <a:lvl8pPr marL="5080828" indent="0">
              <a:buNone/>
              <a:defRPr sz="2533" b="1"/>
            </a:lvl8pPr>
            <a:lvl9pPr marL="5806660" indent="0">
              <a:buNone/>
              <a:defRPr sz="2533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80509" y="3141488"/>
            <a:ext cx="7780869" cy="5707416"/>
          </a:xfrm>
        </p:spPr>
        <p:txBody>
          <a:bodyPr/>
          <a:lstStyle>
            <a:lvl1pPr>
              <a:defRPr sz="3867"/>
            </a:lvl1pPr>
            <a:lvl2pPr>
              <a:defRPr sz="3200"/>
            </a:lvl2pPr>
            <a:lvl3pPr>
              <a:defRPr sz="2800"/>
            </a:lvl3pPr>
            <a:lvl4pPr>
              <a:defRPr sz="2533"/>
            </a:lvl4pPr>
            <a:lvl5pPr>
              <a:defRPr sz="2533"/>
            </a:lvl5pPr>
            <a:lvl6pPr>
              <a:defRPr sz="2533"/>
            </a:lvl6pPr>
            <a:lvl7pPr>
              <a:defRPr sz="2533"/>
            </a:lvl7pPr>
            <a:lvl8pPr>
              <a:defRPr sz="2533"/>
            </a:lvl8pPr>
            <a:lvl9pPr>
              <a:defRPr sz="2533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8945711" y="2217388"/>
            <a:ext cx="7783925" cy="924101"/>
          </a:xfrm>
        </p:spPr>
        <p:txBody>
          <a:bodyPr anchor="b"/>
          <a:lstStyle>
            <a:lvl1pPr marL="0" indent="0">
              <a:buNone/>
              <a:defRPr sz="3867" b="1"/>
            </a:lvl1pPr>
            <a:lvl2pPr marL="725833" indent="0">
              <a:buNone/>
              <a:defRPr sz="3200" b="1"/>
            </a:lvl2pPr>
            <a:lvl3pPr marL="1451665" indent="0">
              <a:buNone/>
              <a:defRPr sz="2800" b="1"/>
            </a:lvl3pPr>
            <a:lvl4pPr marL="2177498" indent="0">
              <a:buNone/>
              <a:defRPr sz="2533" b="1"/>
            </a:lvl4pPr>
            <a:lvl5pPr marL="2903330" indent="0">
              <a:buNone/>
              <a:defRPr sz="2533" b="1"/>
            </a:lvl5pPr>
            <a:lvl6pPr marL="3629163" indent="0">
              <a:buNone/>
              <a:defRPr sz="2533" b="1"/>
            </a:lvl6pPr>
            <a:lvl7pPr marL="4354995" indent="0">
              <a:buNone/>
              <a:defRPr sz="2533" b="1"/>
            </a:lvl7pPr>
            <a:lvl8pPr marL="5080828" indent="0">
              <a:buNone/>
              <a:defRPr sz="2533" b="1"/>
            </a:lvl8pPr>
            <a:lvl9pPr marL="5806660" indent="0">
              <a:buNone/>
              <a:defRPr sz="2533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8945711" y="3141488"/>
            <a:ext cx="7783925" cy="5707416"/>
          </a:xfrm>
        </p:spPr>
        <p:txBody>
          <a:bodyPr/>
          <a:lstStyle>
            <a:lvl1pPr>
              <a:defRPr sz="3867"/>
            </a:lvl1pPr>
            <a:lvl2pPr>
              <a:defRPr sz="3200"/>
            </a:lvl2pPr>
            <a:lvl3pPr>
              <a:defRPr sz="2800"/>
            </a:lvl3pPr>
            <a:lvl4pPr>
              <a:defRPr sz="2533"/>
            </a:lvl4pPr>
            <a:lvl5pPr>
              <a:defRPr sz="2533"/>
            </a:lvl5pPr>
            <a:lvl6pPr>
              <a:defRPr sz="2533"/>
            </a:lvl6pPr>
            <a:lvl7pPr>
              <a:defRPr sz="2533"/>
            </a:lvl7pPr>
            <a:lvl8pPr>
              <a:defRPr sz="2533"/>
            </a:lvl8pPr>
            <a:lvl9pPr>
              <a:defRPr sz="2533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9187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9" userDrawn="1">
          <p15:clr>
            <a:srgbClr val="FBAE40"/>
          </p15:clr>
        </p15:guide>
        <p15:guide id="2" pos="554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4451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3817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80512" y="394408"/>
            <a:ext cx="5793614" cy="167851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85073" y="394407"/>
            <a:ext cx="9844555" cy="8454496"/>
          </a:xfrm>
        </p:spPr>
        <p:txBody>
          <a:bodyPr/>
          <a:lstStyle>
            <a:lvl1pPr>
              <a:defRPr sz="5067"/>
            </a:lvl1pPr>
            <a:lvl2pPr>
              <a:defRPr sz="4400"/>
            </a:lvl2pPr>
            <a:lvl3pPr>
              <a:defRPr sz="3867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80512" y="2072924"/>
            <a:ext cx="5793614" cy="6775980"/>
          </a:xfrm>
        </p:spPr>
        <p:txBody>
          <a:bodyPr/>
          <a:lstStyle>
            <a:lvl1pPr marL="0" indent="0">
              <a:buNone/>
              <a:defRPr sz="2267"/>
            </a:lvl1pPr>
            <a:lvl2pPr marL="725833" indent="0">
              <a:buNone/>
              <a:defRPr sz="1867"/>
            </a:lvl2pPr>
            <a:lvl3pPr marL="1451665" indent="0">
              <a:buNone/>
              <a:defRPr sz="1600"/>
            </a:lvl3pPr>
            <a:lvl4pPr marL="2177498" indent="0">
              <a:buNone/>
              <a:defRPr sz="1467"/>
            </a:lvl4pPr>
            <a:lvl5pPr marL="2903330" indent="0">
              <a:buNone/>
              <a:defRPr sz="1467"/>
            </a:lvl5pPr>
            <a:lvl6pPr marL="3629163" indent="0">
              <a:buNone/>
              <a:defRPr sz="1467"/>
            </a:lvl6pPr>
            <a:lvl7pPr marL="4354995" indent="0">
              <a:buNone/>
              <a:defRPr sz="1467"/>
            </a:lvl7pPr>
            <a:lvl8pPr marL="5080828" indent="0">
              <a:buNone/>
              <a:defRPr sz="1467"/>
            </a:lvl8pPr>
            <a:lvl9pPr marL="5806660" indent="0">
              <a:buNone/>
              <a:defRPr sz="1467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5248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51712" y="6934203"/>
            <a:ext cx="10566083" cy="81862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451712" y="885121"/>
            <a:ext cx="10566083" cy="5943600"/>
          </a:xfrm>
        </p:spPr>
        <p:txBody>
          <a:bodyPr/>
          <a:lstStyle>
            <a:lvl1pPr marL="0" indent="0">
              <a:buNone/>
              <a:defRPr sz="5067"/>
            </a:lvl1pPr>
            <a:lvl2pPr marL="725833" indent="0">
              <a:buNone/>
              <a:defRPr sz="4400"/>
            </a:lvl2pPr>
            <a:lvl3pPr marL="1451665" indent="0">
              <a:buNone/>
              <a:defRPr sz="3867"/>
            </a:lvl3pPr>
            <a:lvl4pPr marL="2177498" indent="0">
              <a:buNone/>
              <a:defRPr sz="3200"/>
            </a:lvl4pPr>
            <a:lvl5pPr marL="2903330" indent="0">
              <a:buNone/>
              <a:defRPr sz="3200"/>
            </a:lvl5pPr>
            <a:lvl6pPr marL="3629163" indent="0">
              <a:buNone/>
              <a:defRPr sz="3200"/>
            </a:lvl6pPr>
            <a:lvl7pPr marL="4354995" indent="0">
              <a:buNone/>
              <a:defRPr sz="3200"/>
            </a:lvl7pPr>
            <a:lvl8pPr marL="5080828" indent="0">
              <a:buNone/>
              <a:defRPr sz="3200"/>
            </a:lvl8pPr>
            <a:lvl9pPr marL="5806660" indent="0">
              <a:buNone/>
              <a:defRPr sz="32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451712" y="7752822"/>
            <a:ext cx="10566083" cy="1162578"/>
          </a:xfrm>
        </p:spPr>
        <p:txBody>
          <a:bodyPr/>
          <a:lstStyle>
            <a:lvl1pPr marL="0" indent="0">
              <a:buNone/>
              <a:defRPr sz="2267"/>
            </a:lvl1pPr>
            <a:lvl2pPr marL="725833" indent="0">
              <a:buNone/>
              <a:defRPr sz="1867"/>
            </a:lvl2pPr>
            <a:lvl3pPr marL="1451665" indent="0">
              <a:buNone/>
              <a:defRPr sz="1600"/>
            </a:lvl3pPr>
            <a:lvl4pPr marL="2177498" indent="0">
              <a:buNone/>
              <a:defRPr sz="1467"/>
            </a:lvl4pPr>
            <a:lvl5pPr marL="2903330" indent="0">
              <a:buNone/>
              <a:defRPr sz="1467"/>
            </a:lvl5pPr>
            <a:lvl6pPr marL="3629163" indent="0">
              <a:buNone/>
              <a:defRPr sz="1467"/>
            </a:lvl6pPr>
            <a:lvl7pPr marL="4354995" indent="0">
              <a:buNone/>
              <a:defRPr sz="1467"/>
            </a:lvl7pPr>
            <a:lvl8pPr marL="5080828" indent="0">
              <a:buNone/>
              <a:defRPr sz="1467"/>
            </a:lvl8pPr>
            <a:lvl9pPr marL="5806660" indent="0">
              <a:buNone/>
              <a:defRPr sz="1467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6666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9" userDrawn="1">
          <p15:clr>
            <a:srgbClr val="FBAE40"/>
          </p15:clr>
        </p15:guide>
        <p15:guide id="2" pos="5547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8663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9" userDrawn="1">
          <p15:clr>
            <a:srgbClr val="FBAE40"/>
          </p15:clr>
        </p15:guide>
        <p15:guide id="2" pos="5547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12767350" y="396702"/>
            <a:ext cx="3962281" cy="8452203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80510" y="396702"/>
            <a:ext cx="11593341" cy="8452203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0732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9" userDrawn="1">
          <p15:clr>
            <a:srgbClr val="FBAE40"/>
          </p15:clr>
        </p15:guide>
        <p15:guide id="2" pos="5547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7536C9-FB76-3ED1-F0B1-03B4E4D10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B9BD463-8021-FA69-ECE3-2BC141E55D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10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D727D58F-A7F7-4BD4-8D23-E15B86705DE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EBF2884-E0E5-6086-DC08-7AA3395B0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16800" y="9181397"/>
            <a:ext cx="5576543" cy="527403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00EA00D-694E-A563-4F3C-D44293F62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620602" y="9181397"/>
            <a:ext cx="4109033" cy="527403"/>
          </a:xfrm>
          <a:prstGeom prst="rect">
            <a:avLst/>
          </a:prstGeom>
        </p:spPr>
        <p:txBody>
          <a:bodyPr/>
          <a:lstStyle/>
          <a:p>
            <a:fld id="{F6EB5621-843B-49C8-8E53-4EBF8D7CD9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3877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96DE74-64EF-478B-708E-5BF16DCE70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0697" y="1620819"/>
            <a:ext cx="13208749" cy="3450249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9FA14E5-9ABD-1273-62A9-58868D7093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0697" y="5204032"/>
            <a:ext cx="13208749" cy="2391104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B138CA6-717E-3870-3113-CE9DE171C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F9E5-A27D-46D9-84BA-0E0C85EFC92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4FE4662-D263-30AF-3CD2-23547BE5D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DF134E-2D81-F424-8988-9496D7B9C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FBE-3069-4D9D-87FE-54BD25DB19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79941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FECFD6-D7ED-9FD9-7F26-90BDF92EE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EB85DF-3AAE-798E-F9A4-D8A8EE6B2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10A991B-2566-9FC8-45F9-1E2E96DC0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F9E5-A27D-46D9-84BA-0E0C85EFC92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EA9513-51F4-8B88-1490-5FA6A6B5E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0E28014-F045-8138-DC60-4A645AA8B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FBE-3069-4D9D-87FE-54BD25DB19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47233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301904-4E64-C3F1-A0EF-4F27887EA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215" y="2469053"/>
            <a:ext cx="15189373" cy="412195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FDB7DED-29CB-7503-7298-50EA0BB87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1215" y="6629982"/>
            <a:ext cx="15189373" cy="216643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37BBF56-B511-AB37-E3B2-D6EE696B7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F9E5-A27D-46D9-84BA-0E0C85EFC92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A1ADCB-8161-52A1-3938-344323ADD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E442B7-B5BA-AF8A-6917-6FCF5D55A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FBE-3069-4D9D-87FE-54BD25DB19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5657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423F22-6C33-4C35-11C1-257106D91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E095E55-A1E2-9AFC-DA0A-AB21468E46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0382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B11EE63-CF15-E6A8-43F6-9D0D9EAC1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15108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D192B5E-1DAA-93EB-4462-8EB552DFF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F9E5-A27D-46D9-84BA-0E0C85EFC92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5AC33BA-7A92-C45E-074E-3813C4C90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061813E-40A9-4E00-1080-5328DFD7F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FBE-3069-4D9D-87FE-54BD25DB19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63750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D80156-E013-F2B1-1D3F-CBFE7A49B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8" y="527282"/>
            <a:ext cx="15189373" cy="191425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29E0CD8-977A-7A29-67CE-F5A45F1A9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2677" y="2427784"/>
            <a:ext cx="7450267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6EE1DD1-B27A-B12C-4550-489C00009E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2677" y="3617605"/>
            <a:ext cx="7450267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E2A21A8-C48D-CFE3-A4F4-EAF3B4B2FC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15107" y="2427784"/>
            <a:ext cx="7486946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1E8B0C6-92CA-4B3B-1102-6BFDEF7F56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915107" y="3617605"/>
            <a:ext cx="7486946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697CA4E-4F9B-B1BB-BB5D-52163BD80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F9E5-A27D-46D9-84BA-0E0C85EFC92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B82FF9C-D03B-BDEB-D734-62A9CCCDA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6ED5C7A-DC8C-1A68-406C-20EA14C76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FBE-3069-4D9D-87FE-54BD25DB19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31399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6BE598-64CB-81D7-E4F2-9B8A7AC31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CBE7BDB-954A-AFD7-7E1F-C5E200299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F9E5-A27D-46D9-84BA-0E0C85EFC92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A52A8E2-3C1D-75AE-C3C5-1919FA1DF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3E460EC-1726-A169-1923-D01F3441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FBE-3069-4D9D-87FE-54BD25DB19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43382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91463E3-B961-AB21-56F1-AABE636A1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F9E5-A27D-46D9-84BA-0E0C85EFC92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A784164-3CD4-56AD-504A-99DEAFA68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D9B1857-FFD1-CFEA-2CD4-1C43E1A07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FBE-3069-4D9D-87FE-54BD25DB19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63970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4F4216-BB4D-E757-E7EE-1E33DC7D5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E2D7D1-65A0-8695-DD48-15C7E0D5D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443B1A1-33E6-5912-1E68-CB9A935DE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11A8137-DFE2-F780-2AAC-7BFB87753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F9E5-A27D-46D9-84BA-0E0C85EFC92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2DD545F-4F8F-79A9-1BD8-5ED9FB353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A53B43A-9FF1-39EE-67E9-96BF8041A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FBE-3069-4D9D-87FE-54BD25DB19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2903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3252C3-315B-21D3-4F27-1EBFB5113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8447697-0621-900F-4CE7-4D67563A46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3434AA5-179A-8881-C35C-2B356FFE7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23722FF-930A-E21C-1DBB-3CF14CCD2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F9E5-A27D-46D9-84BA-0E0C85EFC92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10DA2AB-8AE6-58BE-5077-8B270B671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6B3544E-9F8B-5609-DB68-C416A03C4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FBE-3069-4D9D-87FE-54BD25DB19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69443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8B7DB2-84C9-0318-1733-27911C74E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1DC5BDE-B89A-55F4-E715-F9FE315B55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A84678A-9014-35BB-3B7D-23A633427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F9E5-A27D-46D9-84BA-0E0C85EFC92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9E989E2-C2DE-6CBC-7689-E2267C00E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0D43B57-D509-2CE5-56F3-735171056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FBE-3069-4D9D-87FE-54BD25DB19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21538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ADF6B24-80F3-2DCD-6F6B-24F12D4A29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603557" y="527284"/>
            <a:ext cx="3796199" cy="83952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F116D7D-1FF0-05D0-7F04-BEE4AF94E9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0383" y="527284"/>
            <a:ext cx="11173106" cy="839522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EDAD5AF-1439-5F6B-C2E6-37FC1605C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2F9E5-A27D-46D9-84BA-0E0C85EFC92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5FB4698-8814-F8AC-4B33-31A55BF3A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B226607-58B3-6FD9-BDE6-F7A11BD87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CFBE-3069-4D9D-87FE-54BD25DB19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90047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430A8B-199D-8438-7A5E-3FC1CC3DD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0697" y="1620819"/>
            <a:ext cx="13208749" cy="3450249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5C9DF14-5D1C-B036-E091-EDFA981B89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0697" y="5204032"/>
            <a:ext cx="13208749" cy="2391104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30C252B-20E3-3C11-FF10-17DB755B1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3943-2225-462C-A36F-D312B4A87029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643A0DD-F55E-4336-AB5C-3C3E5BBEA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AF165AB-8D4E-1B7E-4851-6C7BFF3FD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5F8D-B604-4091-BEC1-32DFD49AF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39041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CEE019-98B3-72A6-D84E-C3C2D3022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7653D5E-DA3E-29C2-F8FB-4FC86D41C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9B70F51-4843-DD05-01D5-ECD9B19A7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3943-2225-462C-A36F-D312B4A87029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369A5CD-8166-187A-A825-907928EEC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B664AC8-1D43-ACDA-F30B-DBA752A73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5F8D-B604-4091-BEC1-32DFD49AF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00465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319293-A025-7CD7-B0F3-03966007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215" y="2469053"/>
            <a:ext cx="15189373" cy="412195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8C70E93-91D2-6B89-3CD2-3991CF247D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1215" y="6629982"/>
            <a:ext cx="15189373" cy="216643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5E8A317-A75A-B49B-4647-FEB418C49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3943-2225-462C-A36F-D312B4A87029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5D2141-FFC9-4A62-12C4-2F9C58431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0A02E3C-35AC-04C8-C597-7707210E8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5F8D-B604-4091-BEC1-32DFD49AF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0169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D07FAE-415E-0FB2-8E0F-83F096B99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F10BA2-B816-99B8-24D3-92A9DBA1D7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0382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E17AA87-7FD4-573C-ADD2-8009E8645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15108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96EB8DA-39AB-9A4B-7084-6D9A88B62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3943-2225-462C-A36F-D312B4A87029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2B229AC-273A-352D-07E2-230D144A9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7042C8A-CE45-9A22-A65C-0923C0723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5F8D-B604-4091-BEC1-32DFD49AF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75226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5CBD42-0D03-4B4A-754F-152DDCDA7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8" y="527282"/>
            <a:ext cx="15189373" cy="191425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FF91F0A-6817-65E5-4A54-A2E33CFF7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2677" y="2427784"/>
            <a:ext cx="7450267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77778ED-B70B-EAC9-3FAF-52E4A0A344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2677" y="3617605"/>
            <a:ext cx="7450267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EBC4BA3-21F8-614A-6BD5-127CC2E1CF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15107" y="2427784"/>
            <a:ext cx="7486946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BA1BE86-4E5E-5BE1-E7B5-18D01DF22B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915107" y="3617605"/>
            <a:ext cx="7486946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383DB18-EF4A-31FB-BA3F-5B50C0B38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3943-2225-462C-A36F-D312B4A87029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773424E-0C7E-B01C-416C-5A0B4D525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07E2799-CF9C-43CA-6E78-12B4E8DAD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5F8D-B604-4091-BEC1-32DFD49AF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7415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C24980-9EC5-9223-7ABA-A581041FA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175FE32-763B-99C9-663F-00C557FF0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3943-2225-462C-A36F-D312B4A87029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795AC53-C857-5A03-7E70-BF3524A2E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F7E0A8C-69B4-E3F8-7183-ECA9DD446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5F8D-B604-4091-BEC1-32DFD49AF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50773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9A0A5AFA-DD6B-BDC6-9F8A-330D9C8D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3943-2225-462C-A36F-D312B4A87029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80A2D95-0BE8-E1DE-74A9-9D10D8ED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406F2F6-F3BB-4E5C-2598-8EB6EC927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5F8D-B604-4091-BEC1-32DFD49AF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96293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919546-C44F-2812-EE04-4E6001F50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E9F75A4-349E-D53F-0416-166609E56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716E81D-47C7-A39D-21B7-A9D798726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C21CD7B-BE39-84EF-88FB-9820CCD93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3943-2225-462C-A36F-D312B4A87029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4F05C9-99BC-DCFB-928C-1C06C3097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94D523D-4A8B-713B-B206-06771C652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5F8D-B604-4091-BEC1-32DFD49AF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92890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20B5C3-F3F0-FE89-1AF1-BCF04E5FC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BF31FD2-A2EB-415B-B617-94176EC03A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31BB877-BE11-89F2-F3E6-D49F8C498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52E46A2-7F75-C4F7-9CD1-CA6037366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3943-2225-462C-A36F-D312B4A87029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B4CCEF3-63A6-87AE-8CCD-405D29798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2E19E5B-2517-5E0F-3B18-D704751DC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5F8D-B604-4091-BEC1-32DFD49AF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07268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21F610-EAB4-4938-DD88-83A03998E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C4FFF5C-DB2E-0D01-1789-9E0DCC839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2860F34-4297-6453-0426-942267215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3943-2225-462C-A36F-D312B4A87029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B394B07-A028-7699-A790-8AD75D982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AAA9E8D-2077-C97E-2268-78F10999B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5F8D-B604-4091-BEC1-32DFD49AF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19501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9614FD4-3C18-C2B1-1276-694840C602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603557" y="527284"/>
            <a:ext cx="3796199" cy="83952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BC8A1D3-888B-1AB1-0656-0F8AB5BBB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0383" y="527284"/>
            <a:ext cx="11173106" cy="839522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63142A3-69FD-6225-9CA8-CE0233976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3943-2225-462C-A36F-D312B4A87029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5A6343-9D08-708B-974A-C4EDDE03E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0BA1F38-CBA0-4C1F-08BC-B5D682A20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5F8D-B604-4091-BEC1-32DFD49AF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53478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vodni snimek_poku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BFEB2F-7A98-34EB-BF26-CCF4A9EF2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A8A5A35-8688-9C0E-1276-825E84922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93943-2225-462C-A36F-D312B4A87029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A67FFA4-FF29-513D-1D48-36891D828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6B34913-51FF-A40B-3161-387A2828A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25F8D-B604-4091-BEC1-32DFD49AF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22500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7FF235-39DA-5FA9-F1F2-8CFBC9FE47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0697" y="1620819"/>
            <a:ext cx="13208749" cy="3450249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5DF7C97-949A-1B83-9493-2CC982F37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0697" y="5204032"/>
            <a:ext cx="13208749" cy="2391104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CC491C-2F81-95F2-88AB-AB4C6E2F2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0FDD0-1127-4B3A-8AF3-9D2EDB28EA95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4756C0-20F8-B4E0-93A7-C7A6139BA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3A6B3B0-0E17-2CD0-4027-C038309AB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BBD4D-2046-4FCF-A326-53212DDCA0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24409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94B6CE-7BBE-DEDB-EAD2-C24419A04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E541E9-F647-E002-47A0-8401FEF05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E6D96C3-0782-54B6-D192-A3CC997A3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0FDD0-1127-4B3A-8AF3-9D2EDB28EA95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73B4C74-E11D-5F6F-0AFE-2C3DAEDBF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FF11719-C6BF-604E-9D3C-492E24983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BBD4D-2046-4FCF-A326-53212DDCA0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78152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217C97-B392-54A9-3ED6-4A017E098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215" y="2469053"/>
            <a:ext cx="15189373" cy="412195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72D3EAF-C43D-A058-1956-DA9E0AC82B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1215" y="6629982"/>
            <a:ext cx="15189373" cy="216643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C6D8E1A-401D-15AA-A66B-48CFB7598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0FDD0-1127-4B3A-8AF3-9D2EDB28EA95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05C4433-F1A1-72CD-D351-4109E2C7F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381230-DBEC-043F-CE17-8329BCB49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BBD4D-2046-4FCF-A326-53212DDCA0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90493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3BF983-FFDA-52DB-E07E-3BAA22FB3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3FC4A61-DD16-5637-2B36-12E7A99195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0382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0173788-7249-1C27-68DA-F3D5FB448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15108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0F9DE55-19CD-4F68-C747-82B289B2B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0FDD0-1127-4B3A-8AF3-9D2EDB28EA95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262C6CE-6B2B-E17E-CB68-997954BDA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B2C52E5-74C2-68FF-45B1-FEDAA4C43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BBD4D-2046-4FCF-A326-53212DDCA0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39747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E73A6F-CC9D-B92F-B2FA-756079AD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8" y="527282"/>
            <a:ext cx="15189373" cy="191425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A6ACDC8-3212-9585-6F94-12CC3350E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2677" y="2427784"/>
            <a:ext cx="7450267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37FB087-C8B4-1D21-C649-313A49C23E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2677" y="3617605"/>
            <a:ext cx="7450267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AAE912B-2C44-F59B-1F6D-7AFF698A92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15107" y="2427784"/>
            <a:ext cx="7486946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7E1F77A-EAF5-35E6-4E2A-6A5B3E5102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915107" y="3617605"/>
            <a:ext cx="7486946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A7C64C8-FBF3-4953-BAD7-222E5759E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0FDD0-1127-4B3A-8AF3-9D2EDB28EA95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3EF22F4-984B-76A0-0F76-A70D375EA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DB26583-E791-A1AC-E9A2-9370FC4AC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BBD4D-2046-4FCF-A326-53212DDCA0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32903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203D55-E8D8-EDF2-FA81-3EACABFC2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EA956F1-691B-BD84-DC70-0BF2BC17D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0FDD0-1127-4B3A-8AF3-9D2EDB28EA95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3BB7F8-FC03-EB5D-8ECC-DE5C769DE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3EB3C14-31DF-D3C9-2E18-30F8F4B6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BBD4D-2046-4FCF-A326-53212DDCA0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85058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0B837B5-EF09-9ABA-1F26-EAA7069D3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0FDD0-1127-4B3A-8AF3-9D2EDB28EA95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2303013-3A96-7A10-30B1-2EA6CA6C2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802FDB5-F4F5-8ED3-35E8-4F5269212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BBD4D-2046-4FCF-A326-53212DDCA0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82643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4C1204-58D6-AA6F-3B4C-BB50BBE1C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6B03BF-2945-B563-6908-959624F74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3C39B6D-F0D2-D4C0-EA6D-3F33490FCB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B6C16CF-BA2E-D77A-4A99-65C3E3F43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0FDD0-1127-4B3A-8AF3-9D2EDB28EA95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7ABFC5F-19C7-CD2D-3CC0-29B12842C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ADD3F68-6980-171B-A5F4-3E4FF9738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BBD4D-2046-4FCF-A326-53212DDCA0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83121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78182D-6B84-7952-833F-CBB9378D5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B414E2F-8A46-8B41-A9C2-932B7C4E5C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CCC7377-BCB2-63F9-7E37-234D2A678E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2DFB9BD-A113-924B-1285-96A2908AD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0FDD0-1127-4B3A-8AF3-9D2EDB28EA95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3ED548B-C81E-D0D4-9CE0-5C48D6388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CE62AB2-DAA1-22B2-9C43-164B0E423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BBD4D-2046-4FCF-A326-53212DDCA0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96891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83CA8E-2DC4-CF70-2718-400A78B1D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96A1CA3-6378-B4DE-B527-00FF29160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AA9AE9D-4E2A-BD98-0AF5-9B7369252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0FDD0-1127-4B3A-8AF3-9D2EDB28EA95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CC8A1C-C259-F0AF-D4A3-3080BFFDE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D0EB7F8-9306-C335-1686-45C0CF333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BBD4D-2046-4FCF-A326-53212DDCA0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05245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36A32FB-3F60-C75A-A742-CA6C819B2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603557" y="527284"/>
            <a:ext cx="3796199" cy="83952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5423345-7F92-AADA-8274-08BD433B9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0383" y="527284"/>
            <a:ext cx="11173106" cy="839522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371198C-C309-D577-8921-B7C783637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0FDD0-1127-4B3A-8AF3-9D2EDB28EA95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3CB5BA7-CF12-FF8A-2158-B4D33EDC7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BC773A8-95FF-05DD-0302-761FD430A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BBD4D-2046-4FCF-A326-53212DDCA0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26315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7BEF0D-F8E4-259F-E2BB-413CED159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0697" y="1620819"/>
            <a:ext cx="13208749" cy="3450249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F6567E7-D778-85E8-60FD-F37F035386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0697" y="5204032"/>
            <a:ext cx="13208749" cy="2391104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1B7DF33-DC60-747F-66B0-3441AAF47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12B4-76DC-4CCF-A8AC-32A50EF8841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37DE872-1483-83B0-6101-2A00F681B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A478B8F-7013-31A0-16AA-A645DE7DA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BDDB-5232-4C68-958D-95A02D440F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48668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BDAE4B-151B-98EE-F34B-DE637FDF6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752A744-2AA7-7346-313F-3D17B3ABC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38F0404-1C89-9941-0B85-51B0C3662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12B4-76DC-4CCF-A8AC-32A50EF8841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D718DCE-29B6-111C-57F4-1E540ED93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53B383-4FDA-B533-3896-A01098A97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BDDB-5232-4C68-958D-95A02D440F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18816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12E3E3-DEBF-1831-C190-79C28956C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215" y="2469053"/>
            <a:ext cx="15189373" cy="412195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74A7D57-0F1A-FF24-2FCA-1C2F87763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1215" y="6629982"/>
            <a:ext cx="15189373" cy="216643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6C8A98B-1FED-C366-13B6-5CC6D1C2D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12B4-76DC-4CCF-A8AC-32A50EF8841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582AC6D-EB47-42AD-81B7-058FF7230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A7EDE8C-B05B-3F00-6E53-5C35689A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BDDB-5232-4C68-958D-95A02D440F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29652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09F59D-BDC1-89E8-A15E-4B01A16FD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99882D-FD57-35A1-BD15-8A1B37343B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0382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2701D0E-9B98-3534-3A19-9538ED705E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15108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04360F8-E177-89B8-0F1C-EB32A344B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12B4-76DC-4CCF-A8AC-32A50EF8841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9439B63-223B-ED7A-4961-36EA3257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0DDDDF-6505-D062-5979-078A8F681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BDDB-5232-4C68-958D-95A02D440F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86252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519D97-5866-AC94-C850-17C004AF2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8" y="527282"/>
            <a:ext cx="15189373" cy="191425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7D67C7B-A8B5-2AC0-DB85-5467BB1D8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2677" y="2427784"/>
            <a:ext cx="7450267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3330020-410E-C26C-E7F8-2DFBCE73E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2677" y="3617605"/>
            <a:ext cx="7450267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9FD3C70-9158-45FD-1045-8111375DB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15107" y="2427784"/>
            <a:ext cx="7486946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529D626-2BAB-9C0C-E814-BDFFFB35BB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915107" y="3617605"/>
            <a:ext cx="7486946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685DE5C-4F7E-53E2-18BF-CD70DEA57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12B4-76DC-4CCF-A8AC-32A50EF8841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974A380-41CA-2562-3B7E-0B7CD639C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E265F83-B295-C766-BA45-AFDA944D5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BDDB-5232-4C68-958D-95A02D440F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34375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F93C03-D48E-28F8-0722-6690E9046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E10F3F0-57D1-F7DB-1FC0-41E81C84C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12B4-76DC-4CCF-A8AC-32A50EF8841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1A19FDF-EA70-AF1B-3CB0-BA21CD99A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266B3C8-71A5-6720-1E64-90356DAA7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BDDB-5232-4C68-958D-95A02D440F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16763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4D7FA1B-D46A-AEDF-53CA-C37A353DB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12B4-76DC-4CCF-A8AC-32A50EF8841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3B6D2F9-F4BD-C721-6419-30A6FAD16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04D826D-2339-D094-767D-6DBB4AA54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BDDB-5232-4C68-958D-95A02D440F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912915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F72947-7CE7-ECA1-93A6-7C9A4F59D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BBA410D-EA9D-0D57-E6D7-2D9BDEC67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E4EA0C7-6ECF-48C1-3DCD-261C70617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54C3FA4-28D8-0BBB-4005-BCA189341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12B4-76DC-4CCF-A8AC-32A50EF8841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B60912E-11F4-1C74-FC57-85B1E8D04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0688B8B-3BCF-AC0D-91E1-4A919876B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BDDB-5232-4C68-958D-95A02D440F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919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859451-E95A-FFDC-347A-99B8797B0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DCDCD41-0654-5135-16EA-1BD8E88D6A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9629C47-7990-F0A8-450C-9D48391D0F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17E3A15-9DF6-23DF-5518-A4F0175DA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12B4-76DC-4CCF-A8AC-32A50EF8841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6CE4970-AD44-21F9-4C4A-6A35AB2FC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15D104F-F8DE-570E-CD15-09B4C4855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BDDB-5232-4C68-958D-95A02D440F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88367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4855D6-D6DD-66F2-D621-E2631F61D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B0DD7E0-6257-7BC7-DABE-31CDFB450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662D6A2-A976-0B0B-5A82-136963D11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12B4-76DC-4CCF-A8AC-32A50EF8841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AB81E67-AD1B-9DBE-69E9-089422DBE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A25E0D8-D0B0-9DC1-7FBC-838D95764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BDDB-5232-4C68-958D-95A02D440F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72738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881D84D-32A8-C2B6-F5B9-BC40DB4492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603557" y="527284"/>
            <a:ext cx="3796199" cy="83952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07A3018-F90C-2E04-09D4-7407684FFD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0383" y="527284"/>
            <a:ext cx="11173106" cy="839522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1B25DA-D0AC-263E-4E95-FA2611478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312B4-76DC-4CCF-A8AC-32A50EF8841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139C5E5-EC9F-3691-4CD7-B2C27CFAB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4940019-58CB-71F1-F05C-3E69AF733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BDDB-5232-4C68-958D-95A02D440F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01776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48A212-755B-2EB7-C5AC-C910F5586D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0697" y="1620819"/>
            <a:ext cx="13208749" cy="3450249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D0A1CA0-4FB9-F324-9F59-6BA1D9891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0697" y="5204032"/>
            <a:ext cx="13208749" cy="2391104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E2C2647-BCB9-A167-39EF-32FD2B8AFD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/>
          <a:lstStyle/>
          <a:p>
            <a:fld id="{D7412320-60B6-4D88-B429-C5145A71007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CDD1D82-77E6-3A3D-2EFD-A61C0AA4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26C808A-3C26-B880-BF17-ADB73232E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/>
          <a:lstStyle/>
          <a:p>
            <a:fld id="{F7E42BDF-AEDE-47A6-9EAC-9374503CBA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354519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DEDECD-8E6F-7385-B727-1BB486527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BDDA9B1-B552-5BB8-0A15-4A8EEE66D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EB6279D-E908-62FE-23DA-8165AD317E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/>
          <a:lstStyle/>
          <a:p>
            <a:fld id="{D7412320-60B6-4D88-B429-C5145A71007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B34C9D-40AB-1933-741E-1FA8BC4E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37180E7-F91F-E035-5957-CFEB59290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/>
          <a:lstStyle/>
          <a:p>
            <a:fld id="{F7E42BDF-AEDE-47A6-9EAC-9374503CBA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094528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079413-90A2-E56D-656F-D75781CCB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215" y="2469053"/>
            <a:ext cx="15189373" cy="412195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96E9FFD-BC76-28CE-BABF-FDBF919A6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1215" y="6629982"/>
            <a:ext cx="15189373" cy="216643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1DB875-08DA-C03C-C832-56BF34E983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/>
          <a:lstStyle/>
          <a:p>
            <a:fld id="{D7412320-60B6-4D88-B429-C5145A71007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6E35100-C07F-E0DD-B21C-17D0D781E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00133A0-0B40-00AD-3C21-F341DBF34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/>
          <a:lstStyle/>
          <a:p>
            <a:fld id="{F7E42BDF-AEDE-47A6-9EAC-9374503CBA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939988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BA23B6-54AE-5621-3D39-0058FD357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1F7DA42-D3BE-5C31-34F3-049D23A7FE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0382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77DB2B9-B78E-8321-308B-9520E4C05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15108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C2C2F77-DAA7-B58F-9030-5F792FF7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/>
          <a:lstStyle/>
          <a:p>
            <a:fld id="{D7412320-60B6-4D88-B429-C5145A71007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3E4999C-4523-4B89-9C6F-73A8EBFDA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F163BE2-1E7F-5B4B-19AC-8942A935E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/>
          <a:lstStyle/>
          <a:p>
            <a:fld id="{F7E42BDF-AEDE-47A6-9EAC-9374503CBA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954862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5A622A-2BD5-476D-CC73-1ADF5E96D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8" y="527282"/>
            <a:ext cx="15189373" cy="191425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BD798C5-DB49-0A70-F2C6-DD10D73C4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2677" y="2427784"/>
            <a:ext cx="7450267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52120DF-7FED-896D-19D4-E00C10E49E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2677" y="3617605"/>
            <a:ext cx="7450267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2075FCE-714B-5BB0-9B02-0BFDC44E13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15107" y="2427784"/>
            <a:ext cx="7486946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C326397-8A54-4BB4-D8F6-79B57167BF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915107" y="3617605"/>
            <a:ext cx="7486946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70D1D7B3-552C-4595-D8C9-78462C57DE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/>
          <a:lstStyle/>
          <a:p>
            <a:fld id="{D7412320-60B6-4D88-B429-C5145A71007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8FBC6735-126F-01D9-F90D-7422FD958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76AAE0E-101A-FE43-6FFC-84D76B4CD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/>
          <a:lstStyle/>
          <a:p>
            <a:fld id="{F7E42BDF-AEDE-47A6-9EAC-9374503CBA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0766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232C6E-07D9-26A5-A319-15E30FA7D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5801C49-C515-B3F2-694D-620675C8B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/>
          <a:lstStyle/>
          <a:p>
            <a:fld id="{D7412320-60B6-4D88-B429-C5145A71007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FB3CBC6-2B9E-BBFA-A555-9B132D927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11C3EA1-8F1E-0E9D-9DEA-BBDFF9801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/>
          <a:lstStyle/>
          <a:p>
            <a:fld id="{F7E42BDF-AEDE-47A6-9EAC-9374503CBA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12089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E2378DE-0835-CE05-1FEB-70AA6F5687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/>
          <a:lstStyle/>
          <a:p>
            <a:fld id="{D7412320-60B6-4D88-B429-C5145A71007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A75AB6C-7486-F5DF-A511-F9F56BF1D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862E68E-2AFB-F824-EA23-46A34B4CA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/>
          <a:lstStyle/>
          <a:p>
            <a:fld id="{F7E42BDF-AEDE-47A6-9EAC-9374503CBA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058044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3D3F2A-FB11-3300-7706-79C43C6D2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B24A86-F931-FE66-380F-D8757BF69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6296994-BAF7-E653-213F-EF63E6710A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696116E-2732-11CB-C494-6518FEF62A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/>
          <a:lstStyle/>
          <a:p>
            <a:fld id="{D7412320-60B6-4D88-B429-C5145A71007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6B0564F-58B5-614C-3ABD-E3CD4506F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E81C604-61E7-AA28-DF24-0ED1540F8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/>
          <a:lstStyle/>
          <a:p>
            <a:fld id="{F7E42BDF-AEDE-47A6-9EAC-9374503CBA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3817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88C3CA-E4D7-5F0E-7C29-9634FB9A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9B927E7-A131-6E46-78AC-64FAC448B3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3399BCF-8F3E-60DE-E1D4-0505C34A4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FEF58CB-6873-8208-FD96-07FC6C227F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/>
          <a:lstStyle/>
          <a:p>
            <a:fld id="{D7412320-60B6-4D88-B429-C5145A71007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21AC0C-410B-793C-266F-6BC607EC7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44D3B5A-5377-3634-9AB0-FB01626DC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/>
          <a:lstStyle/>
          <a:p>
            <a:fld id="{F7E42BDF-AEDE-47A6-9EAC-9374503CBA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639330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B85D27-BD2C-1CDC-D11B-508A9BB74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5B4534F-CA7B-4265-0B24-674321F94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AA5DA5-F853-55B3-C135-291CE800C6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/>
          <a:lstStyle/>
          <a:p>
            <a:fld id="{D7412320-60B6-4D88-B429-C5145A71007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A1CE13F-6969-B535-C9CC-5665B8BFD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74330F-29D6-2204-858C-D8C97E34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/>
          <a:lstStyle/>
          <a:p>
            <a:fld id="{F7E42BDF-AEDE-47A6-9EAC-9374503CBA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665198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AC603F7-4849-46BC-F4A4-21E163A2FB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603557" y="527284"/>
            <a:ext cx="3796199" cy="83952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32550A8-221A-A2C9-54F9-BB4B871DD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0383" y="527284"/>
            <a:ext cx="11173106" cy="839522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B72652F-E262-3CC1-CD5A-A569AB51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/>
          <a:lstStyle/>
          <a:p>
            <a:fld id="{D7412320-60B6-4D88-B429-C5145A710078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388C6F-4BCC-86EE-3DAA-0F3F34BEB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D2242AB-2911-5734-37D3-35B57F466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/>
          <a:lstStyle/>
          <a:p>
            <a:fld id="{F7E42BDF-AEDE-47A6-9EAC-9374503CBA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19227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C92D2D-FF44-C4AE-D4D0-A020074883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0697" y="1620819"/>
            <a:ext cx="13208749" cy="3450249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58A7095-BA9A-F076-01D5-781D590CB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0697" y="5204032"/>
            <a:ext cx="13208749" cy="2391104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DE9FDE4-3382-A1C9-C174-5EDFE411E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20EE-4901-4A73-9750-A1A7C2320420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4E4ED3B-ADC2-D1EA-B33F-0EAB18F33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188791C-2A80-A81F-DA5B-051F4E025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1B24-57CA-4368-A188-AF9A34A14F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060834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FF59DE-45A7-1F7C-2243-F0217DE75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1F1F99-23E1-50B7-C473-0B74DC629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6261DB0-5843-5E7D-9D90-00BC8CEFF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20EE-4901-4A73-9750-A1A7C2320420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B482C2-C6BF-FE23-C6EF-13FD9C6F1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F61F742-FAB3-0818-7476-6897E567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1B24-57CA-4368-A188-AF9A34A14F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696536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769BC1-8A9A-6FFE-40EB-C0746CF73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215" y="2469053"/>
            <a:ext cx="15189373" cy="412195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30B162C-E880-CA5C-57B2-7E1E9AEF7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1215" y="6629982"/>
            <a:ext cx="15189373" cy="216643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E52DF1F-0151-24C1-5ACA-564C11AD6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20EE-4901-4A73-9750-A1A7C2320420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6AE617-BED1-D155-30C8-BB43811F0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B4490C5-2B01-9F6D-F55B-B7EEA9B76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1B24-57CA-4368-A188-AF9A34A14F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433373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769934-B8C1-6A5D-85F4-049E228EE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6B82BA9-C9A3-CB1A-C98F-AC0F90525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0382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E95B88F-86FD-493D-C5F1-DB9ADD42D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15108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D361883-6E69-350A-4E46-6FA4DAF8F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20EE-4901-4A73-9750-A1A7C2320420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FF560A5-95F1-0C6E-5119-C10A631BD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9B80D9A-907C-4C7A-A981-49C89FDB0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1B24-57CA-4368-A188-AF9A34A14F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83921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FB878A-110C-FFDD-6BC7-DAAC64783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8" y="527282"/>
            <a:ext cx="15189373" cy="191425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D0440F5-45FD-D3BE-FE31-5E090F81E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2677" y="2427784"/>
            <a:ext cx="7450267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CB9CDD0-8869-88E3-CE7C-5563AEDA4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2677" y="3617605"/>
            <a:ext cx="7450267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AB9A8BD-8128-1B91-D234-7DE7C71DC9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15107" y="2427784"/>
            <a:ext cx="7486946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76E605C-6220-4D67-E8E1-A0207975D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915107" y="3617605"/>
            <a:ext cx="7486946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B202300-4D15-793C-5575-DC2128B0D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20EE-4901-4A73-9750-A1A7C2320420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83315D5-048C-3F5B-16E6-E1ADE4113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0757095-642A-D759-EE00-A9188180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1B24-57CA-4368-A188-AF9A34A14F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51959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F71EC2-EFD2-F916-586E-841A7132C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7A61A6F-B93C-FDBE-8DF9-53BACB0AE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20EE-4901-4A73-9750-A1A7C2320420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3746D77-C338-329F-0537-3B2E1208B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8540EC1-3BE1-AA34-3D68-81843DC81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1B24-57CA-4368-A188-AF9A34A14F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61684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8862253-D107-B5DD-9B4E-286303E70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20EE-4901-4A73-9750-A1A7C2320420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20AC6E2-C253-EDE7-106D-537DCD13E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72CBC15-DD43-60AD-9EB4-66AE33DCE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1B24-57CA-4368-A188-AF9A34A14F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918405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E113B2-3083-53C3-9977-295D82A23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0E0891C-9909-2ED2-1D48-3A263106C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9A6498C-5EEC-8667-1307-81827B12D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C3D6F56-0E28-83A6-524D-462A928C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20EE-4901-4A73-9750-A1A7C2320420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2624274-D25F-4FB3-7FBD-9871118EE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4EBBC05-654A-2B03-6C1D-E2A9BFAA6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1B24-57CA-4368-A188-AF9A34A14F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246027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B23084-C4BF-A348-FE16-4661A5029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E726237C-80B7-56FA-3F0A-726902C420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5D001E6-41E9-03F6-DCDB-885BFFC87E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C50B093-2BF9-73FC-CD46-3304C6C2B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20EE-4901-4A73-9750-A1A7C2320420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6714A51-3094-96C5-6F61-34D8B34C5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412C86F-7102-051A-28C7-117FAEF78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1B24-57CA-4368-A188-AF9A34A14F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416975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E1A7FD-BC60-1B09-2DD7-BE4C5F89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370D5C0-DA2B-892B-E23E-EA1B4552D7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F4CA87C-DF02-70E3-E1CB-3AE3B23F5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20EE-4901-4A73-9750-A1A7C2320420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F5DF4D2-ACD3-4404-EDF8-1D5826F12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77A1309-DE9A-EA04-84AA-3C24A8BF4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1B24-57CA-4368-A188-AF9A34A14F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694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61C21180-DC7D-E6AD-56ED-E19E7CEB0C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603557" y="527284"/>
            <a:ext cx="3796199" cy="83952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8132107-2D53-7B73-2A7B-4FFA00B22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0383" y="527284"/>
            <a:ext cx="11173106" cy="839522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F35B7BE-DF87-EDB1-E411-984F9AF42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520EE-4901-4A73-9750-A1A7C2320420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470D13A-763D-7159-0A84-F199E5E8A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4D1831F-19F9-8907-D4C5-8BE2765F3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F1B24-57CA-4368-A188-AF9A34A14F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98032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6C1612-6006-51E1-A554-EFF8EF402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0697" y="1620819"/>
            <a:ext cx="13208749" cy="3450249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7D54060-3F52-3D54-61C7-3D890E3516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0697" y="5204032"/>
            <a:ext cx="13208749" cy="2391104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AFF9A7D-3104-4822-E519-616A06FF5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C5F6-127A-438E-ACD4-1ED3B9A23062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0CB2158-EC6E-FFA6-D276-7DB6E7A0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E4A5E3-8ACE-EC09-27E3-4B8EB91B8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40EDA-3D32-42A9-A5EA-4E49B2FF69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539410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CFCAD0-5F44-166D-C12B-D6A190B0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911EC86-4C42-6663-11DC-F6D4B873A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4DD11AE-CA4E-E26E-6B66-6B0B66A4E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C5F6-127A-438E-ACD4-1ED3B9A23062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B147DFE-B4B1-C995-12D1-76DBDEEBE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127105-6A11-9EB5-CA14-501A7394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40EDA-3D32-42A9-A5EA-4E49B2FF69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44993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F19923-3258-55E7-ECD7-9CD262CD6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215" y="2469053"/>
            <a:ext cx="15189373" cy="412195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2C0E5BD-3647-59AA-5F42-A08B1C33B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1215" y="6629982"/>
            <a:ext cx="15189373" cy="216643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D795F14-DC60-8FD7-57F9-C691D1834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C5F6-127A-438E-ACD4-1ED3B9A23062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EC63862-0A5E-2D27-C1CD-ECDD62A9F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C467BB-EC36-42AF-D9CF-F168B5F05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40EDA-3D32-42A9-A5EA-4E49B2FF69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204527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34ADAB-898D-843B-0C7E-61D366405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475CC4-E8A3-C58F-EA57-2D5183C7EA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0382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12D3ED2-48C3-D0BF-3F7C-127FA3563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15108" y="2636406"/>
            <a:ext cx="7484653" cy="62861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2B546A2-6BA2-BE21-1D0C-CB7DE18BE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C5F6-127A-438E-ACD4-1ED3B9A23062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A773E68-DCB7-95A9-F722-D5E2CC228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C1D5473-E1FA-2092-FCDE-0DA0576AF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40EDA-3D32-42A9-A5EA-4E49B2FF69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83028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44457C-C3FB-52FF-6836-28E1BEDE5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8" y="527282"/>
            <a:ext cx="15189373" cy="191425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1D79D3E-21C4-414A-B404-DE78D2E29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2677" y="2427784"/>
            <a:ext cx="7450267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7BCAE5-33EF-65C6-8D94-D3394F5509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2677" y="3617605"/>
            <a:ext cx="7450267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1FF2C4E-6D41-3845-D775-60831E3B51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15107" y="2427784"/>
            <a:ext cx="7486946" cy="118982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6101C0A-9CDF-6BC1-925F-B3124D9F9E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915107" y="3617605"/>
            <a:ext cx="7486946" cy="532324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2214FDFB-7399-5267-5135-61ABC1638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C5F6-127A-438E-ACD4-1ED3B9A23062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360BBDE-37F5-E548-FED7-36224E2B3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B7BDCFE-3DD8-3A09-1E07-CD7C83A5C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40EDA-3D32-42A9-A5EA-4E49B2FF69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092739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FB1787-E777-5A4C-CA6F-B554F261D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797DDD0-E870-C151-B88D-79E39F821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C5F6-127A-438E-ACD4-1ED3B9A23062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AD23EC8-2163-78C2-ABB9-002DD143B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C2C96D5-34D6-6CEA-31BE-CB64DDF5B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40EDA-3D32-42A9-A5EA-4E49B2FF69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564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3C69103-3252-4995-6D4A-C6427920B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C5F6-127A-438E-ACD4-1ED3B9A23062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CDD46C8-73EB-02F1-1598-E621BE8B3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D322883-1ABD-F1E3-7DA9-E21B81ED8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40EDA-3D32-42A9-A5EA-4E49B2FF69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13765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03100D-B69E-B659-96E6-13A440B57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981667-1A40-717F-7A4B-62BF46DB9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A543D7E-686B-FF34-D6E3-7FA3CEB22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04D081E-5BB4-58CF-B59C-90FFCA02D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C5F6-127A-438E-ACD4-1ED3B9A23062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F5EAAC9-B51A-10D9-6074-A00EBB93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02298BC-0F06-3EEF-39F2-1DBC0961A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40EDA-3D32-42A9-A5EA-4E49B2FF69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032818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372425-3B51-5B31-3018-995FDB5EE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77" y="660249"/>
            <a:ext cx="5680543" cy="2310865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FE7D446-513E-60F0-C928-EB49B7E2BA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86946" y="1425952"/>
            <a:ext cx="8915106" cy="7040344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BDCFED4-6EBE-2A83-45DF-9D9837FD1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2677" y="2971114"/>
            <a:ext cx="5680543" cy="550664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CC5FA9A-439F-5430-EA89-3FF24C018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C5F6-127A-438E-ACD4-1ED3B9A23062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DF76B72-E0CB-FE26-B3CC-60A470E15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FB9D175-8319-0E69-6024-2DA1689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40EDA-3D32-42A9-A5EA-4E49B2FF69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13354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04CC1A-8132-F56A-0E6F-C81FA2D6F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374051C-8E95-84BD-8352-D705C5D2E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68F13D-04DD-3FBB-BD71-01F96E2D4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C5F6-127A-438E-ACD4-1ED3B9A23062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2BB397-791F-B0CA-1C43-AAE84167B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D83F5E8-DB03-3C25-20EF-07A35E334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40EDA-3D32-42A9-A5EA-4E49B2FF69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90577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0088C4F-DF46-CB36-166B-D866043019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603557" y="527284"/>
            <a:ext cx="3796199" cy="83952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D9091D0-4AA0-40A3-ED03-82D1E375B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0383" y="527284"/>
            <a:ext cx="11173106" cy="839522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933D133-4FB9-415A-152F-44EE4C06C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6C5F6-127A-438E-ACD4-1ED3B9A23062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B8D2E9-1E53-6E50-50A6-55E3836DF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B128E3-FFF8-8420-2034-FA0485349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40EDA-3D32-42A9-A5EA-4E49B2FF69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187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80510" y="396701"/>
            <a:ext cx="15849124" cy="1651001"/>
          </a:xfrm>
          <a:prstGeom prst="rect">
            <a:avLst/>
          </a:prstGeom>
        </p:spPr>
        <p:txBody>
          <a:bodyPr vert="horz" lIns="108878" tIns="54439" rIns="108878" bIns="54439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80510" y="2311401"/>
            <a:ext cx="15849124" cy="6537502"/>
          </a:xfrm>
          <a:prstGeom prst="rect">
            <a:avLst/>
          </a:prstGeom>
        </p:spPr>
        <p:txBody>
          <a:bodyPr vert="horz" lIns="108878" tIns="54439" rIns="108878" bIns="54439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56175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649" r:id="rId3"/>
    <p:sldLayoutId id="2147483753" r:id="rId4"/>
    <p:sldLayoutId id="2147483751" r:id="rId5"/>
    <p:sldLayoutId id="2147483752" r:id="rId6"/>
    <p:sldLayoutId id="2147483734" r:id="rId7"/>
    <p:sldLayoutId id="2147483735" r:id="rId8"/>
    <p:sldLayoutId id="2147483672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56" r:id="rId16"/>
    <p:sldLayoutId id="2147483657" r:id="rId17"/>
    <p:sldLayoutId id="2147483658" r:id="rId18"/>
    <p:sldLayoutId id="2147483659" r:id="rId19"/>
    <p:sldLayoutId id="2147483748" r:id="rId20"/>
  </p:sldLayoutIdLst>
  <p:txStyles>
    <p:titleStyle>
      <a:lvl1pPr algn="ctr" defTabSz="1451665" rtl="0" eaLnBrk="1" latinLnBrk="0" hangingPunct="1">
        <a:spcBef>
          <a:spcPct val="0"/>
        </a:spcBef>
        <a:buNone/>
        <a:defRPr sz="6933" b="1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</p:titleStyle>
    <p:bodyStyle>
      <a:lvl1pPr marL="544374" indent="-544374" algn="l" defTabSz="1451665" rtl="0" eaLnBrk="1" latinLnBrk="0" hangingPunct="1">
        <a:spcBef>
          <a:spcPct val="20000"/>
        </a:spcBef>
        <a:buFont typeface="Arial" panose="020B0604020202020204" pitchFamily="34" charset="0"/>
        <a:buChar char="•"/>
        <a:defRPr sz="5067" b="1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1179479" indent="-453646" algn="l" defTabSz="1451665" rtl="0" eaLnBrk="1" latinLnBrk="0" hangingPunct="1">
        <a:spcBef>
          <a:spcPct val="20000"/>
        </a:spcBef>
        <a:buFont typeface="Arial" panose="020B0604020202020204" pitchFamily="34" charset="0"/>
        <a:buChar char="–"/>
        <a:defRPr sz="4400" b="1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814581" indent="-362916" algn="l" defTabSz="14516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867" b="1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2540414" indent="-362916" algn="l" defTabSz="14516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b="1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3266246" indent="-362916" algn="l" defTabSz="1451665" rtl="0" eaLnBrk="1" latinLnBrk="0" hangingPunct="1">
        <a:spcBef>
          <a:spcPct val="20000"/>
        </a:spcBef>
        <a:buFont typeface="Arial" panose="020B0604020202020204" pitchFamily="34" charset="0"/>
        <a:buChar char="»"/>
        <a:defRPr sz="3200" b="1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3992079" indent="-362916" algn="l" defTabSz="14516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17911" indent="-362916" algn="l" defTabSz="14516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3744" indent="-362916" algn="l" defTabSz="14516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69576" indent="-362916" algn="l" defTabSz="14516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45166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25833" algn="l" defTabSz="145166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51665" algn="l" defTabSz="145166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77498" algn="l" defTabSz="145166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03330" algn="l" defTabSz="145166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629163" algn="l" defTabSz="145166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54995" algn="l" defTabSz="145166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80828" algn="l" defTabSz="145166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806660" algn="l" defTabSz="1451665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19" userDrawn="1">
          <p15:clr>
            <a:srgbClr val="F26B43"/>
          </p15:clr>
        </p15:guide>
        <p15:guide id="2" pos="554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2C72238B-AC72-1FD9-DFB9-71F07B529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383" y="527282"/>
            <a:ext cx="15189373" cy="1914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7FBC0BA-E754-97CC-E514-7E4573E1B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383" y="2636406"/>
            <a:ext cx="15189373" cy="6286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12F65C-AA2F-2030-569E-E5909433D5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A2F9E5-A27D-46D9-84BA-0E0C85EFC92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DA07C4B-3A19-7603-D73C-45369555F4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0B4C854-CD6E-A6DF-0A05-928DE1464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93CFBE-3069-4D9D-87FE-54BD25DB19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194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19" userDrawn="1">
          <p15:clr>
            <a:srgbClr val="F26B43"/>
          </p15:clr>
        </p15:guide>
        <p15:guide id="2" pos="554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2C25359-BB89-5069-9368-79409DF44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383" y="527282"/>
            <a:ext cx="15189373" cy="1914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E7AE25F-3CE3-33F3-36AA-F48578A4A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383" y="2636406"/>
            <a:ext cx="15189373" cy="6286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DF735E5-9C55-EDE2-CB03-CE8DE49998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093943-2225-462C-A36F-D312B4A87029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692658E-9096-79E0-715E-B648B2929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C0B914E-9834-7243-7975-66D836B5E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325F8D-B604-4091-BEC1-32DFD49AF7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8352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19" userDrawn="1">
          <p15:clr>
            <a:srgbClr val="F26B43"/>
          </p15:clr>
        </p15:guide>
        <p15:guide id="2" pos="5547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2F87420-25A8-4F15-4BDC-72974AABA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383" y="527282"/>
            <a:ext cx="15189373" cy="1914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335323F-8038-78E6-9A6A-8DAEDA568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383" y="2636406"/>
            <a:ext cx="15189373" cy="6286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7CB0798-52B5-DC9A-6C22-6180F3CE25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70FDD0-1127-4B3A-8AF3-9D2EDB28EA95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087B09F-7B0A-3B89-30AB-7EB03AF106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B9D338A-43B0-9350-CF65-8D5FF825FA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EBBD4D-2046-4FCF-A326-53212DDCA05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5168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19" userDrawn="1">
          <p15:clr>
            <a:srgbClr val="F26B43"/>
          </p15:clr>
        </p15:guide>
        <p15:guide id="2" pos="5547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BB14748-03A9-D77A-AE51-A34E1D34F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383" y="527282"/>
            <a:ext cx="15189373" cy="1914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0DE9449-EBF9-8467-85F0-714C26210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383" y="2636406"/>
            <a:ext cx="15189373" cy="6286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572E995-43B3-B655-1BBE-C8B3F8718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5312B4-76DC-4CCF-A8AC-32A50EF88416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84FE921-5373-4AED-9956-12D3E71A1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A89C0E3-E11E-61F0-A726-26926F01E5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4CBDDB-5232-4C68-958D-95A02D440F5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5025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19" userDrawn="1">
          <p15:clr>
            <a:srgbClr val="F26B43"/>
          </p15:clr>
        </p15:guide>
        <p15:guide id="2" pos="5547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8D1EE5E-8FD6-9F23-DAA4-BF9233780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383" y="527282"/>
            <a:ext cx="15189373" cy="1914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382D28D-958B-D1B9-C9CA-133BE4C3F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383" y="2636406"/>
            <a:ext cx="15189373" cy="6286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6927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19" userDrawn="1">
          <p15:clr>
            <a:srgbClr val="F26B43"/>
          </p15:clr>
        </p15:guide>
        <p15:guide id="2" pos="5547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B51A812-479F-85FE-EB9D-82B6CA8C8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383" y="527282"/>
            <a:ext cx="15189373" cy="1914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B9D3599-33F3-B266-7207-D1714589F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383" y="2636406"/>
            <a:ext cx="15189373" cy="6286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5836E3D-10C0-8B4F-B209-978ED59D0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0520EE-4901-4A73-9750-A1A7C2320420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D5AEAAA-9CFF-EBCE-A02B-28A59926F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8A9579E-56E1-FBEC-4364-209AAA1E72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3F1B24-57CA-4368-A188-AF9A34A14F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268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19" userDrawn="1">
          <p15:clr>
            <a:srgbClr val="F26B43"/>
          </p15:clr>
        </p15:guide>
        <p15:guide id="2" pos="5547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5B4E0B7-8CE7-53AA-18C1-4FC560BB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383" y="527282"/>
            <a:ext cx="15189373" cy="19142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7E2A994-073E-E8F9-BF52-6CF375BEE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383" y="2636406"/>
            <a:ext cx="15189373" cy="6286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8753F27-378C-3CF0-D5A4-EBF8E1CB5C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0382" y="9181565"/>
            <a:ext cx="3963545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B6C5F6-127A-438E-ACD4-1ED3B9A23062}" type="datetimeFigureOut">
              <a:rPr lang="cs-CZ" smtClean="0"/>
              <a:t>20.10.2026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40A5F91-CA34-4F32-9616-CE7207D374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34133" y="9181565"/>
            <a:ext cx="5941874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5CB31E1-3F53-C60E-28AB-323EFDB8B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436215" y="9181565"/>
            <a:ext cx="3963542" cy="5272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840EDA-3D32-42A9-A5EA-4E49B2FF69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404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19" userDrawn="1">
          <p15:clr>
            <a:srgbClr val="F26B43"/>
          </p15:clr>
        </p15:guide>
        <p15:guide id="2" pos="554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carc.cz/" TargetMode="External"/><Relationship Id="rId7" Type="http://schemas.openxmlformats.org/officeDocument/2006/relationships/image" Target="../media/image2.png"/><Relationship Id="rId2" Type="http://schemas.openxmlformats.org/officeDocument/2006/relationships/hyperlink" Target="mailto:jan.klir@carc.cz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zakonyprolidi.cz/pravoeu/dokument?celex=31991L0676&amp;text=91%2F676&amp;sit=1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ater.europa.eu/freshwater/countries/country-profiles-on-nitrates" TargetMode="External"/><Relationship Id="rId2" Type="http://schemas.openxmlformats.org/officeDocument/2006/relationships/hyperlink" Target="https://environment.ec.europa.eu/publications/implementation-nitrates-directive-country-reports_en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ater.europa.eu/freshwater/europe-freshwater/nitrates/dashboards/nitrogen-and-phosphorus-fertilizers-use-and-nutrients-balance-per-country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ater.europa.eu/freshwater/europe-freshwater/nitrates/dashboards/nitrogen-and-phosphorus-fertilizers-use-and-nutrients-balance-per-country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ater.europa.eu/freshwater/countries/country-profiles-on-nitrates/czechia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ations.jrc.ec.europa.eu/repository/handle/JRC147838" TargetMode="External"/><Relationship Id="rId2" Type="http://schemas.openxmlformats.org/officeDocument/2006/relationships/hyperlink" Target="https://ec.europa.eu/info/law/better-regulation/have-your-say/initiatives/19475-Nitrates-extending-the-rules-on-recovered-nitrogen-from-manure_en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hyperlink" Target="mailto:iva.vojtova@mze.gov.cz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iva.vojtova@mze.gov.cz" TargetMode="External"/><Relationship Id="rId2" Type="http://schemas.openxmlformats.org/officeDocument/2006/relationships/hyperlink" Target="https://environment.ec.europa.eu/publications/nitrates-directive-evaluation_en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akonyprolidi.cz/cs/2012-262" TargetMode="External"/><Relationship Id="rId2" Type="http://schemas.openxmlformats.org/officeDocument/2006/relationships/hyperlink" Target="https://www.zakonyprolidi.cz/cs/2001-254/zneni-20260601#p33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akonyprolidi.cz/cs/2013-377" TargetMode="External"/><Relationship Id="rId2" Type="http://schemas.openxmlformats.org/officeDocument/2006/relationships/hyperlink" Target="https://www.zakonyprolidi.cz/cs/1998-156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mze.gov.cz/public/portal/mze/zivotni-prostredi/nitratova-smernic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hyperlink" Target="https://www.carc.cz/poradenstvi/metodiky/" TargetMode="Externa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www.zakonyprolidi.cz/cs/2023-73/zneni-20261001#f7620484" TargetMode="External"/><Relationship Id="rId7" Type="http://schemas.openxmlformats.org/officeDocument/2006/relationships/hyperlink" Target="https://www.zakonyprolidi.cz/cs/2013-377/zneni-20260101#p6" TargetMode="External"/><Relationship Id="rId2" Type="http://schemas.openxmlformats.org/officeDocument/2006/relationships/hyperlink" Target="https://www.zakonyprolidi.cz/cs/2023-73/zneni-20261001#f7620480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zakonyprolidi.cz/cs/2023-83/zneni-20261001#p24a" TargetMode="External"/><Relationship Id="rId5" Type="http://schemas.openxmlformats.org/officeDocument/2006/relationships/hyperlink" Target="https://www.zakonyprolidi.cz/cs/2023-80/zneni-20260315" TargetMode="External"/><Relationship Id="rId4" Type="http://schemas.openxmlformats.org/officeDocument/2006/relationships/hyperlink" Target="https://www.zakonyprolidi.cz/cs/2023-73/zneni-20261001#p16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lada.kozlovska@carc.cz" TargetMode="External"/><Relationship Id="rId2" Type="http://schemas.openxmlformats.org/officeDocument/2006/relationships/hyperlink" Target="mailto:jan.klir@carc.cz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arc.cz/poradenstv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81159" y="3416875"/>
            <a:ext cx="10270436" cy="2208179"/>
          </a:xfrm>
        </p:spPr>
        <p:txBody>
          <a:bodyPr>
            <a:normAutofit fontScale="90000"/>
          </a:bodyPr>
          <a:lstStyle/>
          <a:p>
            <a:pPr algn="l"/>
            <a:r>
              <a:rPr lang="cs-CZ" altLang="cs-CZ" sz="7200" dirty="0">
                <a:solidFill>
                  <a:schemeClr val="accent3">
                    <a:lumMod val="75000"/>
                  </a:schemeClr>
                </a:solidFill>
                <a:latin typeface="Tw Cen MT" panose="020B0602020104020603" pitchFamily="34" charset="-18"/>
                <a:cs typeface="Calibri" panose="020F0502020204030204" pitchFamily="34" charset="0"/>
              </a:rPr>
              <a:t>Uplatnění nitrátové směrnice v EU a ČR</a:t>
            </a:r>
            <a:endParaRPr lang="cs-CZ" sz="4267" dirty="0">
              <a:solidFill>
                <a:schemeClr val="accent3">
                  <a:lumMod val="75000"/>
                </a:schemeClr>
              </a:solidFill>
              <a:latin typeface="Tw Cen MT" panose="020B0602020104020603" pitchFamily="34" charset="-18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94014" y="6605363"/>
            <a:ext cx="9764001" cy="1777052"/>
          </a:xfrm>
        </p:spPr>
        <p:txBody>
          <a:bodyPr vert="horz" lIns="145166" tIns="72583" rIns="145166" bIns="72583" rtlCol="0" anchor="t">
            <a:noAutofit/>
          </a:bodyPr>
          <a:lstStyle/>
          <a:p>
            <a:pPr algn="l"/>
            <a:r>
              <a:rPr lang="cs-CZ" sz="3733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ea typeface="Source Sans Pro"/>
              </a:rPr>
              <a:t>Ing. Jan Klír, CSc.</a:t>
            </a:r>
          </a:p>
          <a:p>
            <a:pPr algn="l">
              <a:lnSpc>
                <a:spcPct val="70000"/>
              </a:lnSpc>
            </a:pPr>
            <a:r>
              <a:rPr lang="cs-CZ" sz="2400" b="0" dirty="0">
                <a:solidFill>
                  <a:schemeClr val="accent5">
                    <a:lumMod val="75000"/>
                  </a:schemeClr>
                </a:solidFill>
                <a:latin typeface="Tw Cen MT" panose="020B0602020104020603" pitchFamily="34" charset="-18"/>
              </a:rPr>
              <a:t>tel. 603 520 684</a:t>
            </a:r>
          </a:p>
          <a:p>
            <a:pPr algn="l">
              <a:lnSpc>
                <a:spcPct val="70000"/>
              </a:lnSpc>
            </a:pPr>
            <a:r>
              <a:rPr lang="cs-CZ" sz="2400" b="0" dirty="0">
                <a:solidFill>
                  <a:srgbClr val="0070C0"/>
                </a:solidFill>
                <a:latin typeface="Tw Cen MT" panose="020B0602020104020603" pitchFamily="34" charset="-1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jan.klir@carc.cz</a:t>
            </a:r>
            <a:endParaRPr lang="cs-CZ" sz="2400" b="0" dirty="0">
              <a:solidFill>
                <a:srgbClr val="0070C0"/>
              </a:solidFill>
              <a:latin typeface="Tw Cen MT" panose="020B0602020104020603" pitchFamily="34" charset="-18"/>
            </a:endParaRPr>
          </a:p>
          <a:p>
            <a:pPr algn="l">
              <a:lnSpc>
                <a:spcPct val="70000"/>
              </a:lnSpc>
            </a:pPr>
            <a:r>
              <a:rPr lang="cs-CZ" sz="2400" b="0" dirty="0">
                <a:solidFill>
                  <a:srgbClr val="0070C0"/>
                </a:solidFill>
                <a:latin typeface="Tw Cen MT" panose="020B0602020104020603" pitchFamily="34" charset="-18"/>
                <a:hlinkClick r:id="rId3"/>
              </a:rPr>
              <a:t>www.carc.cz</a:t>
            </a:r>
            <a:r>
              <a:rPr lang="cs-CZ" sz="2400" b="0" dirty="0">
                <a:solidFill>
                  <a:srgbClr val="0070C0"/>
                </a:solidFill>
                <a:latin typeface="Tw Cen MT" panose="020B0602020104020603" pitchFamily="34" charset="-18"/>
              </a:rPr>
              <a:t> </a:t>
            </a:r>
            <a:br>
              <a:rPr lang="cs-CZ" sz="2400" dirty="0">
                <a:solidFill>
                  <a:srgbClr val="0070C0"/>
                </a:solidFill>
                <a:latin typeface="Tw Cen MT" panose="020B0602020104020603" pitchFamily="34" charset="-18"/>
              </a:rPr>
            </a:br>
            <a:endParaRPr lang="cs-CZ" sz="2400" dirty="0">
              <a:solidFill>
                <a:srgbClr val="0070C0"/>
              </a:solidFill>
              <a:latin typeface="Tw Cen MT" panose="020B0602020104020603" pitchFamily="34" charset="-18"/>
            </a:endParaRPr>
          </a:p>
          <a:p>
            <a:pPr algn="l">
              <a:lnSpc>
                <a:spcPct val="70000"/>
              </a:lnSpc>
            </a:pPr>
            <a:endParaRPr lang="cs-CZ" sz="3200" dirty="0">
              <a:solidFill>
                <a:srgbClr val="4AAB31"/>
              </a:solidFill>
              <a:latin typeface="Source Sans Pro" panose="020B0503030403020204" pitchFamily="34" charset="-18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871" y="920678"/>
            <a:ext cx="6373155" cy="16989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7278" y="469650"/>
            <a:ext cx="3254753" cy="38113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2126" y="6330908"/>
            <a:ext cx="2605067" cy="3050522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032" y="5625057"/>
            <a:ext cx="9961093" cy="496947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BEE2A481-A0B4-FA67-F4FE-7E0B696C92E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6247" y="3365254"/>
            <a:ext cx="3456280" cy="388135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A60F0C3-E3F3-5E63-F244-9A811307AF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858" y="9144523"/>
            <a:ext cx="8038291" cy="682340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9E00DE1C-68D9-8120-A535-C60369D22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1159" y="8805969"/>
            <a:ext cx="112078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cs-CZ" altLang="cs-CZ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„Informační podpora pro zemědělce v rámci implementace směrnice Rady 91/676/EEC (nitrátová směrnice) v České republice“</a:t>
            </a:r>
          </a:p>
        </p:txBody>
      </p:sp>
      <p:sp>
        <p:nvSpPr>
          <p:cNvPr id="14" name="Obdélník 1">
            <a:extLst>
              <a:ext uri="{FF2B5EF4-FFF2-40B4-BE49-F238E27FC236}">
                <a16:creationId xmlns:a16="http://schemas.microsoft.com/office/drawing/2014/main" id="{E96D7D04-E185-DFF9-5210-28A6C0E63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6871" y="9285638"/>
            <a:ext cx="25476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spcBef>
                <a:spcPts val="400"/>
              </a:spcBef>
              <a:buClr>
                <a:srgbClr val="A5AB81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spcBef>
                <a:spcPts val="400"/>
              </a:spcBef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cs-CZ" altLang="cs-CZ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20. 10. 2026 (on-line)</a:t>
            </a:r>
            <a:endParaRPr kumimoji="0" lang="cs-CZ" altLang="cs-CZ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5E3B3AC-1F77-A428-D6CE-24F73460B2AC}"/>
              </a:ext>
            </a:extLst>
          </p:cNvPr>
          <p:cNvSpPr txBox="1"/>
          <p:nvPr/>
        </p:nvSpPr>
        <p:spPr>
          <a:xfrm>
            <a:off x="16650586" y="8878186"/>
            <a:ext cx="237566" cy="3765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5806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1493424" y="2234000"/>
            <a:ext cx="14938479" cy="753564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Směrnice Rady ze dne 12. prosince 1991 o ochraně vod před</a:t>
            </a:r>
            <a:b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znečištěním dusičnany ze zemědělských zdrojů (91/676/EHS)</a:t>
            </a:r>
            <a:br>
              <a:rPr lang="cs-CZ" altLang="cs-CZ" sz="36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sz="24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(aktuální znění od 2. 3. 2026: </a:t>
            </a:r>
            <a:r>
              <a:rPr lang="cs-CZ" sz="2400" b="0" i="1" dirty="0">
                <a:solidFill>
                  <a:srgbClr val="3366CC"/>
                </a:solidFill>
                <a:latin typeface="Tw Cen MT" panose="020B0602020104020603" pitchFamily="34" charset="-1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31991L0676</a:t>
            </a:r>
            <a:r>
              <a:rPr lang="cs-CZ" sz="2400" b="0" i="1" dirty="0">
                <a:solidFill>
                  <a:srgbClr val="3366CC"/>
                </a:solidFill>
                <a:latin typeface="Tw Cen MT" panose="020B0602020104020603" pitchFamily="34" charset="-18"/>
              </a:rPr>
              <a:t>)</a:t>
            </a:r>
            <a:r>
              <a:rPr lang="cs-CZ" altLang="cs-CZ" sz="2400" b="0" i="1" dirty="0">
                <a:solidFill>
                  <a:srgbClr val="3366CC"/>
                </a:solidFill>
                <a:latin typeface="Tw Cen MT" panose="020B0602020104020603" pitchFamily="34" charset="-18"/>
              </a:rPr>
              <a:t> </a:t>
            </a:r>
          </a:p>
          <a:p>
            <a:pPr>
              <a:spcBef>
                <a:spcPts val="0"/>
              </a:spcBef>
              <a:defRPr/>
            </a:pPr>
            <a: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Cíl tzv. „nitrátové směrnice“ (NS)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snížit znečištění vod způsobované dusičnany ze zemědělských zdrojů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a předcházet dalšímu takovému znečišťování.</a:t>
            </a:r>
          </a:p>
          <a:p>
            <a:pPr>
              <a:spcBef>
                <a:spcPts val="0"/>
              </a:spcBef>
              <a:defRPr/>
            </a:pPr>
            <a: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Členské státy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uvedou v účinnost předpisy nezbytné pro dosažení souladu 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s touto směrnicí </a:t>
            </a:r>
            <a:r>
              <a:rPr lang="cs-CZ" altLang="cs-CZ" sz="240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(= implementace)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 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vymezí </a:t>
            </a:r>
            <a:r>
              <a:rPr lang="cs-CZ" altLang="cs-CZ" sz="2400" dirty="0">
                <a:solidFill>
                  <a:srgbClr val="3366CC"/>
                </a:solidFill>
                <a:latin typeface="Tw Cen MT" panose="020B0602020104020603" pitchFamily="34" charset="-18"/>
              </a:rPr>
              <a:t>zranitelné oblasti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s případnou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revizí min. každé 4 roky</a:t>
            </a:r>
            <a:endParaRPr lang="cs-CZ" altLang="cs-CZ" sz="24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nebo zavedou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</a:t>
            </a:r>
            <a:r>
              <a:rPr lang="cs-CZ" altLang="cs-CZ" sz="2400" dirty="0">
                <a:solidFill>
                  <a:srgbClr val="0099CC"/>
                </a:solidFill>
                <a:latin typeface="Tw Cen MT" panose="020B0602020104020603" pitchFamily="34" charset="-18"/>
              </a:rPr>
              <a:t>akční programy na celém území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.</a:t>
            </a:r>
          </a:p>
          <a:p>
            <a:pPr marL="725833" lvl="1" indent="0">
              <a:spcBef>
                <a:spcPts val="0"/>
              </a:spcBef>
              <a:spcAft>
                <a:spcPts val="300"/>
              </a:spcAft>
              <a:buNone/>
              <a:defRPr/>
            </a:pPr>
            <a:endParaRPr lang="cs-CZ" altLang="cs-CZ" sz="24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40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40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B575B36A-6034-818B-A59E-1AB331E9BBA2}"/>
              </a:ext>
            </a:extLst>
          </p:cNvPr>
          <p:cNvSpPr txBox="1"/>
          <p:nvPr/>
        </p:nvSpPr>
        <p:spPr>
          <a:xfrm>
            <a:off x="696036" y="1485012"/>
            <a:ext cx="13036006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4267" b="1" dirty="0">
                <a:solidFill>
                  <a:srgbClr val="F4B900"/>
                </a:solidFill>
                <a:latin typeface="Tw Cen MT" panose="020B0602020104020603" pitchFamily="34" charset="-18"/>
              </a:rPr>
              <a:t>Základní legislativa týkající se nitrátové směrnice – EU</a:t>
            </a:r>
            <a:endParaRPr lang="cs-CZ" b="1" dirty="0">
              <a:solidFill>
                <a:srgbClr val="F4B900"/>
              </a:solidFill>
              <a:latin typeface="Tw Cen MT" panose="020B0602020104020603" pitchFamily="34" charset="-18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92588026-EBD5-087C-D3A7-9E950E66C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608" y="1485012"/>
            <a:ext cx="1903494" cy="2015136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29E74CB-4C38-90B6-6CCE-DF5B31528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7445" y="3500148"/>
            <a:ext cx="6001846" cy="639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8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D76CB-5EFE-8EE0-9CEF-23E6FE342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FBCBF7EA-606E-3B9C-FF5C-E6D31408FC1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3" y="2234000"/>
            <a:ext cx="13036006" cy="753564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Členské státy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-18"/>
              </a:rPr>
              <a:t>uvedou v účinnost předpisy nezbytné pro dosažení souladu s touto směrnicí </a:t>
            </a:r>
            <a:r>
              <a:rPr lang="cs-CZ" altLang="cs-CZ" sz="2400" i="1" dirty="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-18"/>
              </a:rPr>
              <a:t>(= implementace)</a:t>
            </a:r>
            <a:r>
              <a:rPr lang="cs-CZ" altLang="cs-CZ" sz="2400" b="0" dirty="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-18"/>
              </a:rPr>
              <a:t>,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</a:t>
            </a:r>
            <a:endParaRPr lang="cs-CZ" altLang="cs-CZ" sz="2400" b="0" dirty="0">
              <a:solidFill>
                <a:schemeClr val="bg1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-18"/>
              </a:rPr>
              <a:t>vymezí </a:t>
            </a:r>
            <a:r>
              <a:rPr lang="cs-CZ" altLang="cs-CZ" sz="2400" dirty="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-18"/>
              </a:rPr>
              <a:t>zranitelné oblasti</a:t>
            </a:r>
            <a:r>
              <a:rPr lang="cs-CZ" altLang="cs-CZ" sz="2400" b="0" dirty="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-18"/>
              </a:rPr>
              <a:t>, s případnou </a:t>
            </a:r>
            <a:r>
              <a:rPr lang="cs-CZ" altLang="cs-CZ" sz="2400" dirty="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-18"/>
              </a:rPr>
              <a:t>revizí min. každé 4 roky </a:t>
            </a:r>
            <a:r>
              <a:rPr lang="cs-CZ" altLang="cs-CZ" sz="2400" b="0" dirty="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-18"/>
              </a:rPr>
              <a:t>nebo zavedou </a:t>
            </a:r>
            <a:r>
              <a:rPr lang="cs-CZ" altLang="cs-CZ" sz="2400" dirty="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-18"/>
              </a:rPr>
              <a:t>akční programy na celém území</a:t>
            </a:r>
            <a:r>
              <a:rPr lang="cs-CZ" altLang="cs-CZ" sz="2400" b="0" dirty="0">
                <a:solidFill>
                  <a:schemeClr val="bg1">
                    <a:lumMod val="75000"/>
                  </a:schemeClr>
                </a:solidFill>
                <a:latin typeface="Tw Cen MT" panose="020B0602020104020603" pitchFamily="34" charset="-18"/>
              </a:rPr>
              <a:t>,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s cílem zabezpečit pro všechny vody obecnou úroveň ochrany před znečištěním</a:t>
            </a:r>
          </a:p>
          <a:p>
            <a:pPr lvl="2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přijmou </a:t>
            </a:r>
            <a:r>
              <a:rPr lang="cs-CZ" altLang="cs-CZ" sz="22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zásady správné zemědělské praxe</a:t>
            </a:r>
            <a: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které budou zemědělci dobrovolně dodržovat,</a:t>
            </a:r>
          </a:p>
          <a:p>
            <a:pPr lvl="2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připraví v případě potřeby </a:t>
            </a:r>
            <a:r>
              <a:rPr lang="cs-CZ" altLang="cs-CZ" sz="22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programy, včetně školení a poskytování informací </a:t>
            </a:r>
            <a: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zemědělcům, </a:t>
            </a:r>
            <a:b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pro podporu Zásad,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pro vymezené zranitelné oblasti připraví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akční programy </a:t>
            </a:r>
            <a:r>
              <a:rPr lang="cs-CZ" altLang="cs-CZ" sz="24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(AP)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s případnou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úpravou minimálně každé 4 roky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připraví a zavedou monitorovací programy k posuzování účinnosti akčních programů –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monitoring AP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monitorují koncentrace dusičnanů v povrchových a podzemních vodách –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monitoring vod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předloží Komisi za každé čtyřleté období zprávu – „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reporting“ 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(podle čl. 10 směrnice).  </a:t>
            </a:r>
          </a:p>
          <a:p>
            <a:pPr>
              <a:spcBef>
                <a:spcPts val="0"/>
              </a:spcBef>
              <a:defRPr/>
            </a:pPr>
            <a: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Evropská komise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do 6 měsíců od obdržení zpráv členských států vydá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souhrnné zprávy 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a předloží je Evropskému parlamentu a Radě, s návrhy na případné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úpravy NS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má k dispozici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Výbor nitrátové směrnice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včetně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Expertní skupiny pro dusičnany</a:t>
            </a:r>
            <a:b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2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(„Nitrates </a:t>
            </a:r>
            <a:r>
              <a:rPr lang="cs-CZ" altLang="cs-CZ" sz="2200" b="0" i="1" dirty="0" err="1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Committee</a:t>
            </a:r>
            <a:r>
              <a:rPr lang="cs-CZ" altLang="cs-CZ" sz="22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“, „ Nitrates Expert Group“ – zástupci za ČR z MZe, CARC a VÚV T.G.M, v.v.i.).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4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40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40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D8E3FFF3-BF06-BADF-D921-D59FCC018FF9}"/>
              </a:ext>
            </a:extLst>
          </p:cNvPr>
          <p:cNvSpPr txBox="1"/>
          <p:nvPr/>
        </p:nvSpPr>
        <p:spPr>
          <a:xfrm>
            <a:off x="696036" y="1485012"/>
            <a:ext cx="13036006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57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267" b="1" i="0" u="none" strike="noStrike" kern="1200" cap="none" spc="0" normalizeH="0" baseline="0" noProof="0" dirty="0">
                <a:ln>
                  <a:noFill/>
                </a:ln>
                <a:solidFill>
                  <a:srgbClr val="F4B9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Základní legislativa týkající se nitrátové směrnice – EU</a:t>
            </a:r>
            <a:endParaRPr kumimoji="0" lang="cs-CZ" sz="1847" b="1" i="0" u="none" strike="noStrike" kern="1200" cap="none" spc="0" normalizeH="0" baseline="0" noProof="0" dirty="0">
              <a:ln>
                <a:noFill/>
              </a:ln>
              <a:solidFill>
                <a:srgbClr val="F4B900"/>
              </a:solidFill>
              <a:effectLst/>
              <a:uLnTx/>
              <a:uFillTx/>
              <a:latin typeface="Tw Cen MT" panose="020B0602020104020603" pitchFamily="34" charset="-18"/>
              <a:ea typeface="+mn-ea"/>
              <a:cs typeface="+mn-cs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5DE37A6E-159B-1FC1-96DF-7E2D4A458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608" y="1485012"/>
            <a:ext cx="1903494" cy="201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3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432DE-98BE-49C9-D65F-D289ABF0A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BC31DABC-13D1-B9B8-574F-B09F58805444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3" y="2234000"/>
            <a:ext cx="13405201" cy="753564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cs-CZ" altLang="cs-CZ" sz="3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Zprávy z členských států („country </a:t>
            </a:r>
            <a:r>
              <a:rPr lang="cs-CZ" altLang="cs-CZ" sz="3200" b="0" dirty="0" err="1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reports</a:t>
            </a:r>
            <a:r>
              <a:rPr lang="cs-CZ" altLang="cs-CZ" sz="3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“) za období 2020–2023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zveřejněny 15. 7. 2026 – odkaz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2"/>
              </a:rPr>
              <a:t>zde</a:t>
            </a:r>
            <a:endParaRPr lang="cs-CZ" altLang="cs-CZ" sz="28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16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cs-CZ" altLang="cs-CZ" sz="3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Informace o zemědělství a kvalitě vody v jednotlivých členských státech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databáze WISE (European Environment </a:t>
            </a:r>
            <a:r>
              <a:rPr lang="cs-CZ" altLang="cs-CZ" sz="2800" b="0" dirty="0" err="1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Agency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EEA) – odkaz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3"/>
              </a:rPr>
              <a:t>zde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(výběr podle členských států)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webová stránka prezentuje údaje ze zpráv v rámci směrnice o dusičnanech za období </a:t>
            </a:r>
            <a:b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2020–2023 na základě údajů elektronicky nahlášených Evropské agentuře pro životní prostředí (EEA), </a:t>
            </a:r>
            <a:r>
              <a:rPr lang="cs-CZ" altLang="cs-CZ" sz="2800" b="0" dirty="0" err="1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Eurostatu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a dalším oficiálním zdrojům EU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grafické a číselné informace za každý členský stát 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využití půdy, dobytčí jednotky na 1 ha, spotřeba hnojiv, bilance živin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zranitelné oblasti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podzemní vody (obsahy dusičnanů, trendy, podíl monitorovacích bodů s koncentrací &gt; 50 mg/l)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povrchové vody (obsahy dusičnanů, trendy, podíl monitorovacích profilů s koncentrací &gt; 50 mg/l)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eutrofizace (trofický stav, podíl eutrofizace)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u každé informace lze přejít i na její hodnoty za EU nebo podle států – „More info     „ </a:t>
            </a:r>
          </a:p>
          <a:p>
            <a:pPr marL="725833" lvl="1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/>
            </a:pPr>
            <a:endParaRPr lang="cs-CZ" altLang="cs-CZ" sz="2933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933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BC2B2A00-D676-ADA1-E5AF-75A49074E72B}"/>
              </a:ext>
            </a:extLst>
          </p:cNvPr>
          <p:cNvSpPr txBox="1"/>
          <p:nvPr/>
        </p:nvSpPr>
        <p:spPr>
          <a:xfrm>
            <a:off x="696036" y="1485012"/>
            <a:ext cx="14495196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cs-CZ" sz="4267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Stav implementace nitrátové směrnice</a:t>
            </a:r>
            <a:r>
              <a:rPr lang="cs-CZ" sz="4267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w Cen MT" panose="020B0602020104020603" pitchFamily="34" charset="-18"/>
              </a:rPr>
              <a:t> v členských státech</a:t>
            </a:r>
            <a:r>
              <a:rPr kumimoji="0" lang="cs-CZ" sz="4267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 </a:t>
            </a:r>
            <a:endParaRPr kumimoji="0" lang="cs-CZ" sz="1847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/>
              <a:uLnTx/>
              <a:uFillTx/>
              <a:latin typeface="Tw Cen MT" panose="020B0602020104020603" pitchFamily="34" charset="-18"/>
              <a:ea typeface="+mn-ea"/>
              <a:cs typeface="+mn-cs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502E0BB8-1DEF-0062-A100-0930C58847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5226" y="1485012"/>
            <a:ext cx="2062977" cy="231669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849153F6-5F27-BC0B-9AC2-03F2669729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0332" y="8346410"/>
            <a:ext cx="435503" cy="501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2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3E661-A271-DE54-0436-D10BD4A11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54772134-C3F0-8E83-B7A5-A0E996A57DF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3" y="2234000"/>
            <a:ext cx="16116715" cy="1086716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Příklad: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2"/>
              </a:rPr>
              <a:t>Spotřeba hnojiv a bilance N, P</a:t>
            </a:r>
            <a:endParaRPr lang="cs-CZ" altLang="cs-CZ" sz="28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8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933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E1C03D41-969A-5E77-CB01-BB25BD4D0EAE}"/>
              </a:ext>
            </a:extLst>
          </p:cNvPr>
          <p:cNvSpPr txBox="1"/>
          <p:nvPr/>
        </p:nvSpPr>
        <p:spPr>
          <a:xfrm>
            <a:off x="696035" y="1485012"/>
            <a:ext cx="13950407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cs-CZ" sz="4267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Stav implementace nitrátové směrnice</a:t>
            </a:r>
            <a:r>
              <a:rPr lang="cs-CZ" sz="4267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w Cen MT" panose="020B0602020104020603" pitchFamily="34" charset="-18"/>
              </a:rPr>
              <a:t> v členských státech</a:t>
            </a:r>
            <a:r>
              <a:rPr kumimoji="0" lang="cs-CZ" sz="4267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 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7A07DE69-FE14-31E4-CE37-0B53275E1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6443" y="1505201"/>
            <a:ext cx="2445921" cy="1158253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BC94279-C301-6F59-3E90-16C162351C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70" y="2663454"/>
            <a:ext cx="10300718" cy="721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32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2EE2E-5676-F7F5-5B86-1DBFF3214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2748D504-E497-CA23-AAB0-D7D0DED2DBE4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3" y="2234000"/>
            <a:ext cx="16116715" cy="1086716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Příklad: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2"/>
              </a:rPr>
              <a:t>Spotřeba hnojiv a bilance N, P</a:t>
            </a:r>
            <a:endParaRPr lang="cs-CZ" altLang="cs-CZ" sz="28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32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933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52C73E1D-8F52-1430-7C86-1CAE081F0F98}"/>
              </a:ext>
            </a:extLst>
          </p:cNvPr>
          <p:cNvSpPr txBox="1"/>
          <p:nvPr/>
        </p:nvSpPr>
        <p:spPr>
          <a:xfrm>
            <a:off x="696035" y="1485012"/>
            <a:ext cx="13950407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cs-CZ" sz="4267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Stav implementace nitrátové směrnice</a:t>
            </a:r>
            <a:r>
              <a:rPr lang="cs-CZ" sz="4267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w Cen MT" panose="020B0602020104020603" pitchFamily="34" charset="-18"/>
              </a:rPr>
              <a:t> v členských státech</a:t>
            </a:r>
            <a:r>
              <a:rPr kumimoji="0" lang="cs-CZ" sz="4267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 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17935E11-0700-5975-6784-5C178AD25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6443" y="1505201"/>
            <a:ext cx="2445921" cy="115825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3EF82AA-88D6-EB49-87CD-DDDF2AD34D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423" y="2623177"/>
            <a:ext cx="10393777" cy="728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544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BC2A0-C810-943F-CCAE-C22F76BBD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11B74B2A-4FC0-FD49-1FF7-665A038A7E3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3" y="2234000"/>
            <a:ext cx="16116715" cy="1086716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cs-CZ" altLang="cs-CZ" sz="3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2"/>
              </a:rPr>
              <a:t>Údaje za ČR</a:t>
            </a:r>
            <a:endParaRPr lang="cs-CZ" altLang="cs-CZ" sz="32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32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933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7DA91AC-E4F4-78FE-7EEC-2DF30ECC36AB}"/>
              </a:ext>
            </a:extLst>
          </p:cNvPr>
          <p:cNvSpPr txBox="1"/>
          <p:nvPr/>
        </p:nvSpPr>
        <p:spPr>
          <a:xfrm>
            <a:off x="696035" y="1485012"/>
            <a:ext cx="13761369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57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267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Stav implementace nitrátové směrnice v členských státech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D7DB905-80DF-7807-963D-E4B255FB9A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695" y="3856394"/>
            <a:ext cx="9423062" cy="6049606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9F92932-494B-23E9-65F8-37EC548644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871" y="3823672"/>
            <a:ext cx="9525000" cy="611505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6F0C148-66AD-11F7-2352-699C750D52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484" y="3790950"/>
            <a:ext cx="8097805" cy="6113843"/>
          </a:xfrm>
          <a:prstGeom prst="rect">
            <a:avLst/>
          </a:prstGeom>
        </p:spPr>
      </p:pic>
      <p:sp>
        <p:nvSpPr>
          <p:cNvPr id="10" name="Podnadpis 2">
            <a:extLst>
              <a:ext uri="{FF2B5EF4-FFF2-40B4-BE49-F238E27FC236}">
                <a16:creationId xmlns:a16="http://schemas.microsoft.com/office/drawing/2014/main" id="{5C8C9DB0-AEFE-E1B4-D2DF-3F04BBF73F86}"/>
              </a:ext>
            </a:extLst>
          </p:cNvPr>
          <p:cNvSpPr txBox="1">
            <a:spLocks/>
          </p:cNvSpPr>
          <p:nvPr/>
        </p:nvSpPr>
        <p:spPr>
          <a:xfrm>
            <a:off x="256674" y="3185222"/>
            <a:ext cx="16556077" cy="1086716"/>
          </a:xfrm>
          <a:prstGeom prst="rect">
            <a:avLst/>
          </a:prstGeom>
        </p:spPr>
        <p:txBody>
          <a:bodyPr vert="horz" lIns="108878" tIns="54439" rIns="108878" bIns="54439" rtlCol="0">
            <a:noAutofit/>
          </a:bodyPr>
          <a:lstStyle>
            <a:lvl1pPr marL="544374" indent="-544374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067" b="1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1179479" indent="-45364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400" b="1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814581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67" b="1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2540414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b="1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3266246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b="1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3992079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17911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43744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69576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Příklad: změny obsahu nitrátů mezi obdobími 2016–2019 a 2020–2023                                 eutrofizace</a:t>
            </a:r>
            <a:br>
              <a:rPr lang="cs-CZ" altLang="cs-CZ" sz="28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           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podzemní vody			   povrchové vody			    povrchové vody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933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933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6FCA59F4-9F41-3786-433E-BF0A4FFE7C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6443" y="1505201"/>
            <a:ext cx="2445921" cy="115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3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E8DF5-762E-BE93-BE71-34F1E1012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BDFAB5B9-8F60-9F7E-CF45-F2CF0B13A33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4" y="2234000"/>
            <a:ext cx="13517184" cy="753564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900"/>
              </a:spcAft>
              <a:buNone/>
              <a:defRPr/>
            </a:pPr>
            <a: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Úprava nitrátové směrnice v roce 2026 – </a:t>
            </a:r>
            <a:r>
              <a:rPr lang="cs-CZ" altLang="cs-CZ" sz="3067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směrnicí Komise (EU) 2026/288 </a:t>
            </a:r>
            <a:br>
              <a:rPr lang="cs-CZ" altLang="cs-CZ" sz="3067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3067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ze dne 9. 2. 2026, kterou se mění směrnice Rady 91/676/EHS, pokud jde </a:t>
            </a:r>
            <a:br>
              <a:rPr lang="cs-CZ" altLang="cs-CZ" sz="3067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3067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o používání některých hnojivých materiálů ze statkových hnojiv</a:t>
            </a:r>
            <a: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</a:t>
            </a:r>
            <a:b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a to na základě zdůvodnění:</a:t>
            </a:r>
          </a:p>
          <a:p>
            <a:pPr>
              <a:spcBef>
                <a:spcPts val="0"/>
              </a:spcBef>
              <a:spcAft>
                <a:spcPts val="9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důležité opatření NS od roku 1991: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množství použitých statkových hnojiv 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(i po zpracování)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nepřekročí na žádném zemědělském provozu 170 kg N/ha za rok</a:t>
            </a:r>
            <a:endParaRPr lang="cs-CZ" altLang="cs-CZ" sz="24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>
              <a:spcBef>
                <a:spcPts val="0"/>
              </a:spcBef>
              <a:spcAft>
                <a:spcPts val="9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ale od té doby umožnil vědecký a technický pokrok v oblasti zpracování statkových hnojiv vyrábět hnojiva (tzv. hnojiva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RENURE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= </a:t>
            </a:r>
            <a:r>
              <a:rPr lang="cs-CZ" altLang="cs-CZ" sz="2400" b="0" dirty="0" err="1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Recovered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Nitrogen from </a:t>
            </a:r>
            <a:r>
              <a:rPr lang="cs-CZ" altLang="cs-CZ" sz="2400" b="0" dirty="0" err="1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Manure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), která fungují jako „minerální hnojiva“ (podobný potenciál vyplavování N a agronomická účinnost)</a:t>
            </a:r>
          </a:p>
          <a:p>
            <a:pPr>
              <a:spcBef>
                <a:spcPts val="0"/>
              </a:spcBef>
              <a:spcAft>
                <a:spcPts val="9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tyto materiály proto snižují riziko úniku dusičnanů do vody ve srovnání se statkovými hnojivy a díky tomu by se mohly používat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 množstvích přesahujících maximální povolené množství 170 kg N/ha</a:t>
            </a:r>
            <a:endParaRPr lang="cs-CZ" altLang="cs-CZ" sz="24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>
              <a:spcBef>
                <a:spcPts val="0"/>
              </a:spcBef>
              <a:spcAft>
                <a:spcPts val="9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pokud se členské státy EU rozhodnou povolit používání hnojiv RENURE, zapracují pravidla do svých předpisů a v rámci čtyřleté zprávy budou podávat Komisi informace o uplatňování tohoto povolení, včetně ročních údajů o výrobě hnojiv RENURE, počtu hospodářských zvířat a produkci hnojiv </a:t>
            </a:r>
          </a:p>
          <a:p>
            <a:pPr>
              <a:spcBef>
                <a:spcPts val="0"/>
              </a:spcBef>
              <a:spcAft>
                <a:spcPts val="9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úprava je významná pro Nizozemsko, Belgii (Vlámsko) apod., které měly výjimku (derogaci) 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 limitu 170 kg N/ha, např. na 250 kg N/ha, ale výjimky končí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Česká republika zatím tuto možnost nevyužije</a:t>
            </a:r>
          </a:p>
          <a:p>
            <a:pPr marL="725833" lvl="1" indent="0">
              <a:spcBef>
                <a:spcPts val="0"/>
              </a:spcBef>
              <a:spcAft>
                <a:spcPts val="300"/>
              </a:spcAft>
              <a:buNone/>
              <a:defRPr/>
            </a:pPr>
            <a:endParaRPr lang="cs-CZ" altLang="cs-CZ" sz="24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40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40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22C8348-0002-8E27-8528-E664CDD4BCCD}"/>
              </a:ext>
            </a:extLst>
          </p:cNvPr>
          <p:cNvSpPr txBox="1"/>
          <p:nvPr/>
        </p:nvSpPr>
        <p:spPr>
          <a:xfrm>
            <a:off x="696036" y="1485012"/>
            <a:ext cx="13036006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57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4267" b="1" dirty="0">
                <a:solidFill>
                  <a:srgbClr val="C00000"/>
                </a:solidFill>
                <a:latin typeface="Tw Cen MT" panose="020B0602020104020603" pitchFamily="34" charset="-18"/>
              </a:rPr>
              <a:t>Schválená úprava </a:t>
            </a:r>
            <a:r>
              <a:rPr kumimoji="0" lang="cs-CZ" sz="4267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nitrátové směrnice – EU</a:t>
            </a:r>
            <a:endParaRPr kumimoji="0" lang="cs-CZ" sz="1847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w Cen MT" panose="020B0602020104020603" pitchFamily="34" charset="-18"/>
              <a:ea typeface="+mn-ea"/>
              <a:cs typeface="+mn-cs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644B8B8C-ECD6-DDD3-3B71-73A628C3F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608" y="1485012"/>
            <a:ext cx="1903494" cy="201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50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F137E-7DB3-716F-1D38-BD9E4B639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475F8BFE-175A-7F93-86B8-82589BFAF22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4" y="2234000"/>
            <a:ext cx="13650323" cy="753564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Úprava nitrátové směrnice v roce 2026 – </a:t>
            </a:r>
            <a:r>
              <a:rPr lang="cs-CZ" altLang="cs-CZ" sz="3067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směrnicí Komise (EU) 2026/288 </a:t>
            </a:r>
            <a:br>
              <a:rPr lang="cs-CZ" altLang="cs-CZ" sz="3067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3067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ze dne 9. 2. 2026, kterou se mění směrnice Rady 91/676/EHS, pokud jde </a:t>
            </a:r>
            <a:br>
              <a:rPr lang="cs-CZ" altLang="cs-CZ" sz="3067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3067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o používání některých hnojivých materiálů ze statkových hnojiv</a:t>
            </a:r>
            <a: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: </a:t>
            </a:r>
            <a:b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– doplnění hnojiv RENURE do směrnice 91/676/EHS (v příloze III)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členské státy mohou povolit použití hnojivých materiálů ze statkových hnojiv, která prošla zpracováním, 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 množství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nad 170 kg N/ha za rok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a to až do zvláštní dodatečné mezní hodnoty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80 kg N/ha za rok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pokud jsou splněny podmínky: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úprava zvyšuje koncentraci dusíku v minerální formě, močovinového dusíku nebo krystalicky vázaného dusíku, </a:t>
            </a:r>
            <a:b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 porovnání se vstupem do procesu úpravy, jehož výsledkem je</a:t>
            </a:r>
          </a:p>
          <a:p>
            <a:pPr lvl="2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0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amonná sůl pocházející z procesu čištění plynů či regulace emisí, jímž má být odstraněn amoniak z odpadních plynů</a:t>
            </a:r>
          </a:p>
          <a:p>
            <a:pPr lvl="2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0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minerální koncentrát získaný reverzní osmózou</a:t>
            </a:r>
          </a:p>
          <a:p>
            <a:pPr lvl="2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0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fosforečná sůl bohatá na dusík (</a:t>
            </a:r>
            <a:r>
              <a:rPr lang="cs-CZ" altLang="cs-CZ" sz="2000" b="0" dirty="0" err="1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struvit</a:t>
            </a:r>
            <a:r>
              <a:rPr lang="cs-CZ" altLang="cs-CZ" sz="20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) získaná vysrážením ze statkových hnojiv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hnojivé materiály mají stálou kvalitu napříč šaržemi a poměr minerálního N k celkovému N nejméně 90 % nebo poměr organicky vázaného uhlíku k celkovému dusíku nejvýše 3 : 1, … (členské státy zavedou přísné normy kvality s cílem zajistit konzistentní obsah živin)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hnojivé materiály nepřekračují tyto horní mezní hodnoty</a:t>
            </a:r>
          </a:p>
          <a:p>
            <a:pPr lvl="2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0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měď (Cu): 300 mg/kg sušiny</a:t>
            </a:r>
          </a:p>
          <a:p>
            <a:pPr lvl="2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0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zinek (Zn): 800 mg/kg sušiny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patogeny v hnojivých materiálech obsahujících více než 1 % organického C nepřekračují horní mezní hodnoty: </a:t>
            </a:r>
            <a:r>
              <a:rPr lang="cs-CZ" altLang="cs-CZ" sz="2200" b="0" i="1" dirty="0" err="1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Salmonella</a:t>
            </a:r>
            <a: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</a:t>
            </a:r>
            <a:r>
              <a:rPr lang="cs-CZ" altLang="cs-CZ" sz="2200" b="0" dirty="0" err="1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spp</a:t>
            </a:r>
            <a: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. (nepřítomnost); </a:t>
            </a:r>
            <a:r>
              <a:rPr lang="cs-CZ" altLang="cs-CZ" sz="22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E. coli </a:t>
            </a:r>
            <a:r>
              <a:rPr lang="cs-CZ" altLang="cs-CZ" sz="22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nebo enterokoky (1 000 v 1g, 1 ml)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40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40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888C2E05-42CB-99D4-CDE8-DEBF21EC78F0}"/>
              </a:ext>
            </a:extLst>
          </p:cNvPr>
          <p:cNvSpPr txBox="1"/>
          <p:nvPr/>
        </p:nvSpPr>
        <p:spPr>
          <a:xfrm>
            <a:off x="696036" y="1485012"/>
            <a:ext cx="13036006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cs-CZ" sz="4267" b="1" dirty="0">
                <a:solidFill>
                  <a:srgbClr val="C00000"/>
                </a:solidFill>
                <a:latin typeface="Tw Cen MT" panose="020B0602020104020603" pitchFamily="34" charset="-18"/>
              </a:rPr>
              <a:t>Schválená úprava nitrátové směrnice – EU</a:t>
            </a:r>
            <a:endParaRPr lang="cs-CZ" b="1" dirty="0">
              <a:solidFill>
                <a:srgbClr val="C00000"/>
              </a:solidFill>
              <a:latin typeface="Tw Cen MT" panose="020B0602020104020603" pitchFamily="34" charset="-18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0E24E973-A16D-2E69-90FA-9CE6F90ED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608" y="1485012"/>
            <a:ext cx="1903494" cy="201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4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77EDF-7EE0-B6F7-63CC-556165662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30BA49D7-9F6C-BDDE-DC33-26D8926ABC8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4" y="2234000"/>
            <a:ext cx="13634281" cy="753564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Návrh na úpravu nitrátové směrnice v roce 2027 </a:t>
            </a:r>
            <a:b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– doplnění </a:t>
            </a: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digestátu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do hnojiv </a:t>
            </a: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RENURE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Evropská komise zveřejnila v pátek 16. října 2026 k veřejné připomínkové proceduře návrh směrnice, kterou se mění příloha III nitrátové směrnice 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návrh rozšiřuje pravidla RENURE i na určité typy kapalných digestátů 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odkaz na návrh právního předpisu i možnost připomínkování naleznete zde: 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en-US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2"/>
              </a:rPr>
              <a:t>Nitrates – extending the rules on recovered nitrogen from manure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(Nitrátová směrnice – rozšíření pravidel pro dusík získaný ze statkových hnojiv) 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téhož dne zveřejnilo Společné výzkumné středisko (JRC) Evropské komise studii, která poskytuje </a:t>
            </a:r>
            <a:r>
              <a:rPr lang="cs-CZ" altLang="cs-CZ" sz="2400" b="0" dirty="0" err="1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technicko-vědecký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podklad pro navrhovanou změnu: 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en-US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3"/>
              </a:rPr>
              <a:t>Overview of key considerations for the safe application of agricultural digestates as </a:t>
            </a:r>
            <a:r>
              <a:rPr lang="en-US" altLang="cs-CZ" sz="2400" b="0" dirty="0" err="1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3"/>
              </a:rPr>
              <a:t>fertilising</a:t>
            </a:r>
            <a:r>
              <a:rPr lang="en-US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3"/>
              </a:rPr>
              <a:t> materials under various conditions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(Přehled klíčových aspektů pro bezpečnou aplikaci zemědělských digestátů jako hnojiv v různých podmínkách)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k návrhu změny se lze vyjádřit v rámci veřejné konzultace, která potrvá jeden měsíc, a to do 13. 11.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abyste mohli do diskuze přispět, musíte se zaregistrovat nebo přihlásit pomocí svého stávajícího účtu na sociálních sítích (případně můžete své připomínky poslat na e-mail: 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4"/>
              </a:rPr>
              <a:t>iva.vojtova@mze.gov.cz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)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F8C8BE08-1E92-D5E7-E5F2-F282D9B2A2DE}"/>
              </a:ext>
            </a:extLst>
          </p:cNvPr>
          <p:cNvSpPr txBox="1"/>
          <p:nvPr/>
        </p:nvSpPr>
        <p:spPr>
          <a:xfrm>
            <a:off x="696036" y="1485012"/>
            <a:ext cx="13036006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cs-CZ" sz="4267" b="1" dirty="0">
                <a:solidFill>
                  <a:srgbClr val="FF0000"/>
                </a:solidFill>
                <a:latin typeface="Tw Cen MT" panose="020B0602020104020603" pitchFamily="34" charset="-18"/>
              </a:rPr>
              <a:t>Připravovaná úprava nitrátové směrnice – EU</a:t>
            </a:r>
            <a:endParaRPr lang="cs-CZ" sz="4400" b="1" dirty="0">
              <a:solidFill>
                <a:srgbClr val="FF0000"/>
              </a:solidFill>
              <a:latin typeface="Tw Cen MT" panose="020B0602020104020603" pitchFamily="34" charset="-18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BBFC33F3-C78E-61EC-DC12-1BD3DD1DEE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608" y="1485012"/>
            <a:ext cx="1903494" cy="201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4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89655-FA9E-05DE-B3E5-DACCCE162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394C9701-E176-EC11-3FFC-52778ACA92B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4" y="2234000"/>
            <a:ext cx="13634281" cy="753564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Návrh na úpravu nitrátové směrnice v roce 2027 </a:t>
            </a:r>
            <a:b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– doplnění </a:t>
            </a: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digestátu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do hnojiv </a:t>
            </a: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RENURE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– závěry ze studie JRC (2026)</a:t>
            </a:r>
            <a:endParaRPr lang="cs-CZ" altLang="cs-CZ" sz="3067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digestáty obsahují vysoký podíl N dostupného pro rostliny a často mohou fungovat 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podobně jako minerální hnojiva; podpora aplikace digestátů může pomoci recyklovat živiny, snížit závislost na minerálních hnojivech a podpořit strategickou autonomii EU i cíle oběhového hospodářství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agronomické přínosy digestátů však závisí na kvalitě produktu, která závisí na typu a složení vstupní suroviny pro digesci, technologii následné digesce (pokud existuje), skladování, jakož i na místních podmínkách a zodpovědném hospodaření s půdou 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digestáty mají velmi proměnlivé složení a pokud s nimi není řádně zacházeno, mohou představovat environmentální rizika, včetně emisí amoniaku, vyplavování dusičnanů a nerovnováhy živin 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je třeba řešit potenciální problémy související s lidským zdravím, zejména pokud jde o perzistenci kontaminantů a patogenů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jednou z klíčových politických otázek v rámci nitrátové směrnice je, zda by se s určitými digestáty mělo zacházet podobně jako s materiály RENURE – zpracovanými hnojivy ze statkových hnojiv 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zatímco některé zpracované digestáty již mohou splňovat současná kritéria, ne všechny digestáty je plní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rozšíření přístupu podobného RENURE, který by umožnil širší výběr digestátů pro použití jako hnojivých materiálů, by vyžadovalo jasná kritéria způsobilosti, normy kvality a ochranná opatření přizpůsobená typům digestátů a podmínkám aplikace na poli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60DC7EEE-8EBC-150B-4822-962C4E9195C6}"/>
              </a:ext>
            </a:extLst>
          </p:cNvPr>
          <p:cNvSpPr txBox="1"/>
          <p:nvPr/>
        </p:nvSpPr>
        <p:spPr>
          <a:xfrm>
            <a:off x="696036" y="1485012"/>
            <a:ext cx="13036006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cs-CZ" sz="4267" b="1" dirty="0">
                <a:solidFill>
                  <a:srgbClr val="FF0000"/>
                </a:solidFill>
                <a:latin typeface="Tw Cen MT" panose="020B0602020104020603" pitchFamily="34" charset="-18"/>
              </a:rPr>
              <a:t>Připravovaná úprava nitrátové směrnice – EU</a:t>
            </a:r>
            <a:endParaRPr lang="cs-CZ" sz="4400" b="1" dirty="0">
              <a:solidFill>
                <a:srgbClr val="FF0000"/>
              </a:solidFill>
              <a:latin typeface="Tw Cen MT" panose="020B0602020104020603" pitchFamily="34" charset="-18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2FB7AF78-F920-B47D-CDDE-9112D491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608" y="1485012"/>
            <a:ext cx="1903494" cy="201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1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5CB1A-A869-56A6-95B8-C7E5E1EA3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A206D656-15F1-570C-F16E-85B8A5E7151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4" y="2234000"/>
            <a:ext cx="13634281" cy="753564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Návrh na úpravu nitrátové směrnice v roce 2027 </a:t>
            </a:r>
            <a:b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– doplnění </a:t>
            </a: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digestátu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do hnojiv </a:t>
            </a: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RENURE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– diskuze, pozice ČR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zatím není shoda na zařazení digestátů do RENURE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ale je shoda na hlavních rizicích při používání digestátů (vyplavení dusičnanů, emise amoniaku, možný přebytek fosforu, emise skleníkových plynů, ponechání zvýšené koncentrace chovu zvířat)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doporučuje se separace digestátu a používání fugátu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do RENURE se nedoporučuje zahrnovat digestát vzniklý ze statkových hnojiv od přežvýkavců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pro digestáty se navrhuje nižší limit než 80 kg N/ha (dodatečná mezní hodnota nad limit 170 kg/ha) 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navrhovaná úprava opět není významná pro ČR, ale je významná pro členské státy s vysokou koncentrací hospodářských zvířat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DE1D704E-24FF-964B-A0EC-CA1C7958D484}"/>
              </a:ext>
            </a:extLst>
          </p:cNvPr>
          <p:cNvSpPr txBox="1"/>
          <p:nvPr/>
        </p:nvSpPr>
        <p:spPr>
          <a:xfrm>
            <a:off x="696036" y="1485012"/>
            <a:ext cx="13036006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cs-CZ" sz="4267" b="1" dirty="0">
                <a:solidFill>
                  <a:srgbClr val="FF0000"/>
                </a:solidFill>
                <a:latin typeface="Tw Cen MT" panose="020B0602020104020603" pitchFamily="34" charset="-18"/>
              </a:rPr>
              <a:t>Připravovaná úprava nitrátové směrnice – EU</a:t>
            </a:r>
            <a:endParaRPr lang="cs-CZ" sz="4400" b="1" dirty="0">
              <a:solidFill>
                <a:srgbClr val="FF0000"/>
              </a:solidFill>
              <a:latin typeface="Tw Cen MT" panose="020B0602020104020603" pitchFamily="34" charset="-18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F376E78E-A8D0-006E-6D3B-3BD19A610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608" y="1485012"/>
            <a:ext cx="1903494" cy="201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0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C4600-D49E-8C8E-DD05-2DDC83ACB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D21B7F7A-6443-9D92-AD58-13EE01849A8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4" y="2234000"/>
            <a:ext cx="13666365" cy="76720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Uvažované úpravy nitrátové směrnice na základě výsledků veřejné diskuze </a:t>
            </a:r>
            <a:br>
              <a:rPr lang="cs-CZ" altLang="cs-CZ" sz="3067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– hodnocení nitrátové směrnice (evaluace, 2024–2026), zpráva EK z 15. 7. 2026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2"/>
              </a:rPr>
              <a:t>zde</a:t>
            </a:r>
            <a:endParaRPr lang="cs-CZ" altLang="cs-CZ" sz="28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hlavní priority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: adaptace na klimatickou změnu, zjednodušení opatření, 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snížení/odstranění administrativních bariér, cílově orientovaná opatření, zjednodušení kontrol, 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geografická implementace opatření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priority z hlediska zjednodušení: zjednodušení pro malé farmy, termínovaná opatření, odstranění byrokratických překážek spojených s plány hnojení a evidencí hnojení, odstranění duplicit ve vykazování, uplatnění digitalizace a chytrých technologií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společně by mělo být v EU řešeno: aplikační postupy pro hnojení, hnojení kolem vod, bilancované hnojení, koeficienty DJ, hodnoty exkrece (N, P, …), propojení s ekologickým zemědělstvím, regenerativním zemědělstvím apod., poradenství v oblasti hnojení, …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navrhované společné aktivity v EU: prezentace vědeckých výsledků a dobré praxe, výměna zkušeností mezi zástupci členských států, zpracování souhrnu dobré praxe, demonstrace dobré praxe na místě, databáze dobré praxe a metodik dostupná on-line, vytvoření případových studií, …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dva směry pro návrhy úprav nitrátové směrnice: 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1. administrativní zjednodušení a odstranění překážek, 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2. adaptace na změny klimatu, vliv lokálních podmínek, účinnost opatření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uvítáme Vaše připomínky a návrhy na úpravu akčního programu ČR pro další období (od roku 2028), můžete je průběžně posílat na e-mail: 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3"/>
              </a:rPr>
              <a:t>iva.vojtova@mze.gov.cz</a:t>
            </a:r>
            <a:endParaRPr lang="cs-CZ" altLang="cs-CZ" sz="24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484A9636-01E2-A88A-C413-823A6DC32484}"/>
              </a:ext>
            </a:extLst>
          </p:cNvPr>
          <p:cNvSpPr txBox="1"/>
          <p:nvPr/>
        </p:nvSpPr>
        <p:spPr>
          <a:xfrm>
            <a:off x="696036" y="1485012"/>
            <a:ext cx="13036006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cs-CZ" sz="4267" b="1" dirty="0">
                <a:solidFill>
                  <a:srgbClr val="CC66FF"/>
                </a:solidFill>
                <a:latin typeface="Tw Cen MT" panose="020B0602020104020603" pitchFamily="34" charset="-18"/>
              </a:rPr>
              <a:t>Příprava dalších úprav nitrátové směrnice – EU</a:t>
            </a:r>
            <a:endParaRPr lang="cs-CZ" sz="4400" b="1" dirty="0">
              <a:solidFill>
                <a:srgbClr val="CC66FF"/>
              </a:solidFill>
              <a:latin typeface="Tw Cen MT" panose="020B0602020104020603" pitchFamily="34" charset="-18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1AD17C8F-0B2F-3C1D-EF72-39EAB337BF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608" y="1485012"/>
            <a:ext cx="1903494" cy="201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68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D2930-9388-693E-6DF0-F3718C289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7F1CBABA-14EB-8000-6DC2-7A824F3B998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5" y="2234000"/>
            <a:ext cx="13661231" cy="7535642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Zákon </a:t>
            </a:r>
            <a: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2"/>
              </a:rPr>
              <a:t>č. 254/2001 Sb.</a:t>
            </a:r>
            <a: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o vodách a o změně některých zákonů </a:t>
            </a:r>
            <a:b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(vodní zákon)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§ 33 Zranitelné oblasti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6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Zranitelné oblasti </a:t>
            </a:r>
            <a:r>
              <a:rPr lang="cs-CZ" altLang="cs-CZ" sz="26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(ZOD) </a:t>
            </a:r>
            <a:r>
              <a:rPr lang="cs-CZ" altLang="cs-CZ" sz="26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jsou území, kde se vyskytují: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povrchové nebo podzemní vody, zejména využívané nebo určené jako zdroje pitné vody, v nichž koncentrace dusičnanů přesahuje hodnotu 50 mg/l nebo mohou této hodnoty dosáhnout, nebo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povrchové vody, u nichž v důsledku vysoké koncentrace dusičnanů ze zemědělských zdrojů dochází nebo může dojít k nežádoucímu zhoršení jakosti vody.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6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Vláda nařízením stanoví zranitelné oblasti a v nich upraví používání a skladování hnojiv, </a:t>
            </a:r>
            <a:br>
              <a:rPr lang="cs-CZ" altLang="cs-CZ" sz="26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6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střídání plodin a provádění protierozních opatření (dále jen "akční program"): 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akční program a vymezení ZOD podléhají přezkoumání a pří. úpravám v intervalech max. 4 roky, </a:t>
            </a: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přezkoumání na základě vyhodnocení účinnosti opatření vyplývajících z přijatého akčního programu.</a:t>
            </a:r>
            <a:endParaRPr lang="cs-CZ" altLang="cs-CZ" sz="1733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160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cs-CZ" altLang="cs-CZ" sz="32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Nařízení vlády </a:t>
            </a:r>
            <a:r>
              <a:rPr lang="cs-CZ" altLang="cs-CZ" sz="32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3"/>
              </a:rPr>
              <a:t>č. 262/2012 Sb.</a:t>
            </a:r>
            <a:r>
              <a:rPr lang="cs-CZ" altLang="cs-CZ" sz="32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o stanovení zranitelných oblastí a akčním programu </a:t>
            </a:r>
            <a:r>
              <a:rPr lang="cs-CZ" altLang="cs-CZ" sz="28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(k § 33)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6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upravené vymezení ZOD na základě revize provedené v roce 2023 (účinnost od 1. 7. 2024)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6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požadavky 6. akčního programu (1. 7. 2024 – 30. 6. 2028)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6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metodiky, </a:t>
            </a:r>
            <a:r>
              <a:rPr lang="pl-PL" altLang="cs-CZ" sz="26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informace k DPB na Portálu farmáře, ... </a:t>
            </a:r>
            <a:endParaRPr lang="cs-CZ" altLang="cs-CZ" sz="2600" b="0" i="1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6982941D-22C6-8C1F-212F-549A872FA2C6}"/>
              </a:ext>
            </a:extLst>
          </p:cNvPr>
          <p:cNvSpPr txBox="1"/>
          <p:nvPr/>
        </p:nvSpPr>
        <p:spPr>
          <a:xfrm>
            <a:off x="696036" y="1485012"/>
            <a:ext cx="13036006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4267" b="1" dirty="0">
                <a:solidFill>
                  <a:srgbClr val="4AAB2E"/>
                </a:solidFill>
                <a:latin typeface="Tw Cen MT" panose="020B0602020104020603" pitchFamily="34" charset="-18"/>
              </a:rPr>
              <a:t>Základní legislativa týkající se nitrátové směrnice – ČR</a:t>
            </a:r>
            <a:endParaRPr lang="cs-CZ" b="1" dirty="0">
              <a:solidFill>
                <a:srgbClr val="4AAB2E"/>
              </a:solidFill>
              <a:latin typeface="Tw Cen MT" panose="020B0602020104020603" pitchFamily="34" charset="-18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6067B572-AF17-9191-8BE1-9C0357405E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608" y="1485012"/>
            <a:ext cx="1903494" cy="201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1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6AB37-C3A4-5947-E135-4DEAD5D8F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0230B7CE-498E-14E3-B3FA-2FEEFC4F294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5" y="2234000"/>
            <a:ext cx="13649039" cy="767200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Zákon </a:t>
            </a:r>
            <a: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2"/>
              </a:rPr>
              <a:t>č. 156/1998 Sb.</a:t>
            </a:r>
            <a: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o hnojivech, pomocných půdních látkách, </a:t>
            </a:r>
            <a:b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rostlinných biostimulantech a substrátech a o agrochemickém </a:t>
            </a:r>
            <a:b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36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zkoušení zemědělských půd (zákon o hnojivech) 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§ 8 Skladování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hnojiva musí být skladována a příkrmiště musí být provozováno tak, aby nemohlo dojít ke znečištění vod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zemědělští podnikatelé hospodařící na zemědělské půdě jsou při skladování hnojiv v ZOD povinni dodržovat ustanovení zvláštního právního předpisu </a:t>
            </a:r>
            <a:r>
              <a:rPr lang="cs-CZ" altLang="cs-CZ" sz="24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(= NV č. 262/2012 Sb.)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  <a:defRPr/>
            </a:pP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§ 9 Používání hnojiv, pomocných půdních látek, …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hnojiva, pomocné půdní látky, rostlinné </a:t>
            </a:r>
            <a:r>
              <a:rPr lang="cs-CZ" altLang="cs-CZ" sz="2400" b="0" dirty="0" err="1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biostimulanty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substráty, upravené kaly a sedimenty musí být používány tak, aby nemohlo dojít ke znečištění vod, k jejich přímému vniknutí do povrchových vod 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zemědělští podnikatelé hospodařící na zemědělské půdě v ZOD jsou povinni používat hnojiva, …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 souladu se zvláštním právním předpisem </a:t>
            </a:r>
            <a:r>
              <a:rPr lang="cs-CZ" altLang="cs-CZ" sz="24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(= NV č. 262/2012 Sb.)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  <a:defRPr/>
            </a:pP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§ 14a Přestupky právnických a podnikajících fyzických 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osob </a:t>
            </a:r>
            <a:r>
              <a:rPr lang="cs-CZ" altLang="cs-CZ" sz="24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(řeší i neplnění NV č. 262/2012 Sb.)</a:t>
            </a:r>
            <a:endParaRPr lang="cs-CZ" altLang="cs-CZ" sz="2800" b="0" i="1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marL="0" indent="0">
              <a:spcBef>
                <a:spcPts val="1200"/>
              </a:spcBef>
              <a:buNone/>
              <a:defRPr/>
            </a:pPr>
            <a:r>
              <a:rPr lang="cs-CZ" altLang="cs-CZ" sz="32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Vyhláška </a:t>
            </a:r>
            <a:r>
              <a:rPr lang="cs-CZ" altLang="cs-CZ" sz="32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3"/>
              </a:rPr>
              <a:t>č. 377/2013 Sb.</a:t>
            </a:r>
            <a:r>
              <a:rPr lang="cs-CZ" altLang="cs-CZ" sz="32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o skladování a způsobu používání hnojiv </a:t>
            </a:r>
            <a:br>
              <a:rPr lang="cs-CZ" altLang="cs-CZ" sz="32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6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(k zákonu o hnojivech)</a:t>
            </a:r>
          </a:p>
          <a:p>
            <a:pPr>
              <a:spcBef>
                <a:spcPts val="0"/>
              </a:spcBef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tabulky: obsahy živin ve hnojivech a rostlinných produktech – pro limity přívodu N, bilance N apod.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C0BCF5E9-F637-2EFE-6742-D073A40FBFD4}"/>
              </a:ext>
            </a:extLst>
          </p:cNvPr>
          <p:cNvSpPr txBox="1"/>
          <p:nvPr/>
        </p:nvSpPr>
        <p:spPr>
          <a:xfrm>
            <a:off x="696036" y="1485012"/>
            <a:ext cx="13036006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57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267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Základní legislativa týkající se nitrátové směrnice – ČR</a:t>
            </a:r>
            <a:endParaRPr kumimoji="0" lang="cs-CZ" sz="1847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Tw Cen MT" panose="020B0602020104020603" pitchFamily="34" charset="-18"/>
              <a:ea typeface="+mn-ea"/>
              <a:cs typeface="+mn-cs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724FA65D-6487-0BDD-209A-C6E7E721B2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608" y="1485012"/>
            <a:ext cx="1903494" cy="201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3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7089A-E1AE-FA2A-670B-BDAE47A2B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ovéPole 13">
            <a:extLst>
              <a:ext uri="{FF2B5EF4-FFF2-40B4-BE49-F238E27FC236}">
                <a16:creationId xmlns:a16="http://schemas.microsoft.com/office/drawing/2014/main" id="{3C8EE865-5295-8E61-515E-F68832BA474E}"/>
              </a:ext>
            </a:extLst>
          </p:cNvPr>
          <p:cNvSpPr txBox="1"/>
          <p:nvPr/>
        </p:nvSpPr>
        <p:spPr>
          <a:xfrm>
            <a:off x="5293895" y="565689"/>
            <a:ext cx="113257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cs-CZ" sz="2800" dirty="0">
                <a:solidFill>
                  <a:srgbClr val="3366CC"/>
                </a:solidFill>
                <a:hlinkClick r:id="rId3"/>
              </a:rPr>
              <a:t>https://eagri.cz/public/portal/mze/zivotni-prostredi/nitratova-smernice</a:t>
            </a:r>
            <a:endParaRPr lang="cs-CZ" sz="2800" dirty="0">
              <a:solidFill>
                <a:srgbClr val="3366CC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460EA7B-5FE6-A5B3-61AF-94D5F251B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273" y="1794435"/>
            <a:ext cx="17197591" cy="742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59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BBDE9-BB77-FDBD-D59A-EE64F5BC9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D8FD331C-9DEB-4921-3194-E9A68ACDF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65" y="1539358"/>
            <a:ext cx="5594286" cy="7920000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CA9F599C-D1D7-AC71-9CDD-829F03080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085" y="1663685"/>
            <a:ext cx="5799968" cy="7992000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B3F6AAE4-FE78-08B5-EC64-0F0113655AE0}"/>
              </a:ext>
            </a:extLst>
          </p:cNvPr>
          <p:cNvSpPr txBox="1"/>
          <p:nvPr/>
        </p:nvSpPr>
        <p:spPr>
          <a:xfrm>
            <a:off x="6777789" y="565689"/>
            <a:ext cx="8807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dirty="0">
                <a:solidFill>
                  <a:srgbClr val="3366CC"/>
                </a:solidFill>
                <a:hlinkClick r:id="rId5"/>
              </a:rPr>
              <a:t>https://www.carc.cz/poradenstvi/metodiky</a:t>
            </a:r>
            <a:r>
              <a:rPr lang="cs-CZ" sz="2800" dirty="0">
                <a:hlinkClick r:id="rId5"/>
              </a:rPr>
              <a:t>/</a:t>
            </a:r>
            <a:endParaRPr lang="cs-CZ" sz="2800" dirty="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242C6A77-EA4B-00A4-00BE-FADAF4F4D1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371" y="1817593"/>
            <a:ext cx="5736833" cy="79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6EA646D-6560-774D-DCE3-449383DE3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>
            <a:extLst>
              <a:ext uri="{FF2B5EF4-FFF2-40B4-BE49-F238E27FC236}">
                <a16:creationId xmlns:a16="http://schemas.microsoft.com/office/drawing/2014/main" id="{BF29C52F-E03C-D072-BB55-D1BE786A8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069" y="4365801"/>
            <a:ext cx="13208000" cy="4758162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FF1113B4-AFAB-AFC3-14B8-530AA2D89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397" y="-7461"/>
            <a:ext cx="13208000" cy="4416110"/>
          </a:xfrm>
          <a:prstGeom prst="rect">
            <a:avLst/>
          </a:prstGeom>
        </p:spPr>
      </p:pic>
      <p:sp>
        <p:nvSpPr>
          <p:cNvPr id="2" name="Zaoblený obdélník 1">
            <a:extLst>
              <a:ext uri="{FF2B5EF4-FFF2-40B4-BE49-F238E27FC236}">
                <a16:creationId xmlns:a16="http://schemas.microsoft.com/office/drawing/2014/main" id="{6ED11F88-0895-92FA-130D-F9E740B177EB}"/>
              </a:ext>
            </a:extLst>
          </p:cNvPr>
          <p:cNvSpPr/>
          <p:nvPr/>
        </p:nvSpPr>
        <p:spPr>
          <a:xfrm>
            <a:off x="8786397" y="2456722"/>
            <a:ext cx="2496277" cy="1664186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2075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cs-CZ" sz="26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DAE606C-F110-702D-4DD3-043DF2CDD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317" y="1"/>
            <a:ext cx="2496277" cy="457607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320759" eaLnBrk="1" hangingPunct="1">
              <a:defRPr/>
            </a:pPr>
            <a:r>
              <a:rPr lang="cs-CZ" altLang="cs-CZ" sz="2889" b="1" kern="0" dirty="0">
                <a:solidFill>
                  <a:srgbClr val="00B050"/>
                </a:solidFill>
                <a:latin typeface="Arial" charset="0"/>
                <a:cs typeface="Arial" charset="0"/>
              </a:rPr>
              <a:t>www.carc.cz</a:t>
            </a:r>
          </a:p>
        </p:txBody>
      </p:sp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E77964B6-F8B3-99C3-BB33-DA7517C10236}"/>
              </a:ext>
            </a:extLst>
          </p:cNvPr>
          <p:cNvCxnSpPr>
            <a:cxnSpLocks/>
          </p:cNvCxnSpPr>
          <p:nvPr/>
        </p:nvCxnSpPr>
        <p:spPr>
          <a:xfrm>
            <a:off x="8146317" y="3392827"/>
            <a:ext cx="832092" cy="0"/>
          </a:xfrm>
          <a:prstGeom prst="straightConnector1">
            <a:avLst/>
          </a:prstGeom>
          <a:ln w="63500" cmpd="sng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7D3E4BA9-7260-639D-E2A5-D30AD518BCEA}"/>
              </a:ext>
            </a:extLst>
          </p:cNvPr>
          <p:cNvCxnSpPr>
            <a:cxnSpLocks/>
          </p:cNvCxnSpPr>
          <p:nvPr/>
        </p:nvCxnSpPr>
        <p:spPr>
          <a:xfrm>
            <a:off x="9949196" y="4212714"/>
            <a:ext cx="0" cy="624069"/>
          </a:xfrm>
          <a:prstGeom prst="straightConnector1">
            <a:avLst/>
          </a:prstGeom>
          <a:ln w="635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ázek 4">
            <a:extLst>
              <a:ext uri="{FF2B5EF4-FFF2-40B4-BE49-F238E27FC236}">
                <a16:creationId xmlns:a16="http://schemas.microsoft.com/office/drawing/2014/main" id="{0A1C2E92-0FB8-E0A6-9B7B-0138BB14A6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653" y="8840130"/>
            <a:ext cx="7280806" cy="192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6210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C5EC0-D532-6B55-0BBB-EDF570628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51D82186-2EC0-4952-6DFE-309563FF446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93424" y="2234000"/>
            <a:ext cx="13783152" cy="767200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cs-CZ" altLang="cs-CZ" sz="32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Podmíněnost (PPH, DZES)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– NV č. 73/2023 Sb. (příloha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2"/>
              </a:rPr>
              <a:t>č. 6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a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3"/>
              </a:rPr>
              <a:t>č. 7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)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vybrané požadavky z NV č. 262/2012 Sb. (8 bodů) =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povinné požadavky </a:t>
            </a:r>
            <a:b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na hospodaření, PPH 2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</a:t>
            </a:r>
            <a:r>
              <a:rPr lang="cs-CZ" altLang="cs-CZ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Tw Cen MT" panose="020B0602020104020603" pitchFamily="34" charset="-18"/>
              </a:rPr>
              <a:t>– platí jen ve zranitelných oblastech (ZOD)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ochranný pás u vody byl převzat do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DZES 4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</a:t>
            </a:r>
            <a:r>
              <a:rPr lang="cs-CZ" altLang="cs-CZ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Tw Cen MT" panose="020B0602020104020603" pitchFamily="34" charset="-18"/>
              </a:rPr>
              <a:t>– platí i mimo ZOD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0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pt-BR" altLang="cs-CZ" sz="32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Minimální požadavky na použití hnojiv</a:t>
            </a:r>
            <a:r>
              <a:rPr lang="cs-CZ" altLang="cs-CZ" sz="32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– NV č. 73/2023 Sb. (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4"/>
              </a:rPr>
              <a:t>§ 16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)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vybrané požadavky z NV č. 262/2012 Sb. (5 bodů) byly převzaty do „minimálních požadavků…“ 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=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podmínky pro dotace 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na agroenvironmentálně-klimatická opatření (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AEKO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), ekologické zemědělství (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EZ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)</a:t>
            </a:r>
            <a:b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</a:b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a pro </a:t>
            </a:r>
            <a:r>
              <a:rPr lang="cs-CZ" altLang="cs-CZ" sz="24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Ekoplatbu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(v rámci přímých plateb) </a:t>
            </a:r>
            <a:r>
              <a:rPr lang="cs-CZ" altLang="cs-CZ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Tw Cen MT" panose="020B0602020104020603" pitchFamily="34" charset="-18"/>
              </a:rPr>
              <a:t>– platí i mimo ZOD 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endParaRPr lang="cs-CZ" altLang="cs-CZ" sz="20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None/>
              <a:defRPr/>
            </a:pPr>
            <a:r>
              <a:rPr lang="cs-CZ" altLang="cs-CZ" sz="32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Další využití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– NV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5"/>
              </a:rPr>
              <a:t>č. 80/2023 Sb.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NV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6"/>
              </a:rPr>
              <a:t>č. 83/2023 Sb.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OPVZ, </a:t>
            </a:r>
            <a:r>
              <a:rPr lang="cs-CZ" altLang="cs-CZ" sz="28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hlinkClick r:id="rId7"/>
              </a:rPr>
              <a:t>vyhláška č. 377/2013 Sb.</a:t>
            </a:r>
            <a:endParaRPr lang="cs-CZ" altLang="cs-CZ" sz="3200" b="0" dirty="0">
              <a:solidFill>
                <a:schemeClr val="tx2">
                  <a:lumMod val="75000"/>
                </a:schemeClr>
              </a:solidFill>
              <a:latin typeface="Tw Cen MT" panose="020B0602020104020603" pitchFamily="34" charset="-18"/>
            </a:endParaRP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limity N byly převzaty do AEKO (NV č. 80/2023 Sb.) – ošetřování trvalých travních porostů (OTP), integrované pěstování zeleniny (IPZ) a brambor (IPB) </a:t>
            </a:r>
            <a:r>
              <a:rPr lang="cs-CZ" altLang="cs-CZ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Tw Cen MT" panose="020B0602020104020603" pitchFamily="34" charset="-18"/>
              </a:rPr>
              <a:t>– platí i mimo ZOD 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výpočet bilance N byl převzat do ekoplatby na živiny (NV č. 83/2023 Sb., § 24a) </a:t>
            </a:r>
            <a:r>
              <a:rPr lang="cs-CZ" altLang="cs-CZ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Tw Cen MT" panose="020B0602020104020603" pitchFamily="34" charset="-18"/>
              </a:rPr>
              <a:t>– platí i mimo ZOD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některé režimy OPVZ využívají opatření AP NS </a:t>
            </a:r>
            <a:r>
              <a:rPr lang="cs-CZ" altLang="cs-CZ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Tw Cen MT" panose="020B0602020104020603" pitchFamily="34" charset="-18"/>
              </a:rPr>
              <a:t>– platí i mimo ZOD</a:t>
            </a:r>
          </a:p>
          <a:p>
            <a:pPr>
              <a:spcBef>
                <a:spcPts val="0"/>
              </a:spcBef>
              <a:spcAft>
                <a:spcPts val="300"/>
              </a:spcAft>
              <a:defRPr/>
            </a:pP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vrstvy LPIS pro uložení hnoje apod. (vyhláška č. 377/2013 Sb., § 6) </a:t>
            </a:r>
            <a:r>
              <a:rPr lang="cs-CZ" altLang="cs-CZ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Tw Cen MT" panose="020B0602020104020603" pitchFamily="34" charset="-18"/>
              </a:rPr>
              <a:t>– platí i mimo ZOD</a:t>
            </a:r>
            <a:r>
              <a:rPr lang="cs-CZ" altLang="cs-CZ" sz="2400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 </a:t>
            </a:r>
            <a:r>
              <a:rPr lang="cs-CZ" altLang="cs-CZ" sz="2400" b="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(od 1. 1. 2026) 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B16B59F-DB39-4EE5-5FE5-BC95182836AE}"/>
              </a:ext>
            </a:extLst>
          </p:cNvPr>
          <p:cNvSpPr txBox="1"/>
          <p:nvPr/>
        </p:nvSpPr>
        <p:spPr>
          <a:xfrm>
            <a:off x="696036" y="1485012"/>
            <a:ext cx="13036006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57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267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Přenesená působnost nitrátové směrnice – ČR</a:t>
            </a:r>
            <a:endParaRPr kumimoji="0" lang="cs-CZ" sz="1847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LnTx/>
              <a:uFillTx/>
              <a:latin typeface="Tw Cen MT" panose="020B0602020104020603" pitchFamily="34" charset="-18"/>
              <a:ea typeface="+mn-ea"/>
              <a:cs typeface="+mn-cs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45450DA5-6EF6-C2D9-E3BA-6478FAC2AF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608" y="1485012"/>
            <a:ext cx="1903494" cy="201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5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82756-C5BA-9D09-B944-707B039A6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véPole 19">
            <a:extLst>
              <a:ext uri="{FF2B5EF4-FFF2-40B4-BE49-F238E27FC236}">
                <a16:creationId xmlns:a16="http://schemas.microsoft.com/office/drawing/2014/main" id="{1D41710D-7810-B38E-6839-1CECE30EAB88}"/>
              </a:ext>
            </a:extLst>
          </p:cNvPr>
          <p:cNvSpPr txBox="1"/>
          <p:nvPr/>
        </p:nvSpPr>
        <p:spPr>
          <a:xfrm>
            <a:off x="696036" y="1485012"/>
            <a:ext cx="13036006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57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267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60000"/>
                    <a:lumOff val="40000"/>
                  </a:srgbClr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Přenesená působnost nitrátové směrnice – ČR</a:t>
            </a:r>
            <a:endParaRPr kumimoji="0" lang="cs-CZ" sz="1847" b="1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60000"/>
                  <a:lumOff val="40000"/>
                </a:srgbClr>
              </a:solidFill>
              <a:effectLst/>
              <a:uLnTx/>
              <a:uFillTx/>
              <a:latin typeface="Tw Cen MT" panose="020B0602020104020603" pitchFamily="34" charset="-18"/>
              <a:ea typeface="+mn-ea"/>
              <a:cs typeface="+mn-cs"/>
            </a:endParaRP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46049470-5E74-9F32-F43B-2D8B150CD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608" y="1485012"/>
            <a:ext cx="1903494" cy="2015136"/>
          </a:xfrm>
          <a:prstGeom prst="rect">
            <a:avLst/>
          </a:prstGeom>
        </p:spPr>
      </p:pic>
      <p:graphicFrame>
        <p:nvGraphicFramePr>
          <p:cNvPr id="2" name="Zástupný obsah 2">
            <a:extLst>
              <a:ext uri="{FF2B5EF4-FFF2-40B4-BE49-F238E27FC236}">
                <a16:creationId xmlns:a16="http://schemas.microsoft.com/office/drawing/2014/main" id="{9536E720-99FF-A892-2E13-7AC1FE5B01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1910553"/>
              </p:ext>
            </p:extLst>
          </p:nvPr>
        </p:nvGraphicFramePr>
        <p:xfrm>
          <a:off x="834189" y="2234000"/>
          <a:ext cx="13972675" cy="74884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3992">
                  <a:extLst>
                    <a:ext uri="{9D8B030D-6E8A-4147-A177-3AD203B41FA5}">
                      <a16:colId xmlns:a16="http://schemas.microsoft.com/office/drawing/2014/main" val="1676922379"/>
                    </a:ext>
                  </a:extLst>
                </a:gridCol>
                <a:gridCol w="1826671">
                  <a:extLst>
                    <a:ext uri="{9D8B030D-6E8A-4147-A177-3AD203B41FA5}">
                      <a16:colId xmlns:a16="http://schemas.microsoft.com/office/drawing/2014/main" val="520285415"/>
                    </a:ext>
                  </a:extLst>
                </a:gridCol>
                <a:gridCol w="1676830">
                  <a:extLst>
                    <a:ext uri="{9D8B030D-6E8A-4147-A177-3AD203B41FA5}">
                      <a16:colId xmlns:a16="http://schemas.microsoft.com/office/drawing/2014/main" val="2846162233"/>
                    </a:ext>
                  </a:extLst>
                </a:gridCol>
                <a:gridCol w="1826562">
                  <a:extLst>
                    <a:ext uri="{9D8B030D-6E8A-4147-A177-3AD203B41FA5}">
                      <a16:colId xmlns:a16="http://schemas.microsoft.com/office/drawing/2014/main" val="542534597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1006997478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643116179"/>
                    </a:ext>
                  </a:extLst>
                </a:gridCol>
              </a:tblGrid>
              <a:tr h="1211100">
                <a:tc>
                  <a:txBody>
                    <a:bodyPr/>
                    <a:lstStyle/>
                    <a:p>
                      <a:r>
                        <a:rPr lang="cs-CZ" sz="2400" dirty="0"/>
                        <a:t>Opatření NV č. 262/2012 Sb.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bg1"/>
                          </a:solidFill>
                        </a:rPr>
                        <a:t>AP NS </a:t>
                      </a:r>
                      <a:br>
                        <a:rPr lang="cs-CZ" sz="2400" dirty="0">
                          <a:solidFill>
                            <a:schemeClr val="bg1"/>
                          </a:solidFill>
                        </a:rPr>
                      </a:br>
                      <a:r>
                        <a:rPr lang="cs-CZ" sz="2400" dirty="0">
                          <a:solidFill>
                            <a:schemeClr val="bg1"/>
                          </a:solidFill>
                        </a:rPr>
                        <a:t>(jen ZOD / </a:t>
                      </a:r>
                      <a:r>
                        <a:rPr lang="cs-CZ" sz="2400" dirty="0">
                          <a:solidFill>
                            <a:srgbClr val="00FF00"/>
                          </a:solidFill>
                        </a:rPr>
                        <a:t>podnik</a:t>
                      </a:r>
                      <a:r>
                        <a:rPr lang="cs-CZ" sz="2400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>
                          <a:solidFill>
                            <a:schemeClr val="bg1"/>
                          </a:solidFill>
                        </a:rPr>
                        <a:t>PPH 2 </a:t>
                      </a:r>
                      <a:br>
                        <a:rPr lang="cs-CZ" sz="2400" dirty="0">
                          <a:solidFill>
                            <a:schemeClr val="bg1"/>
                          </a:solidFill>
                        </a:rPr>
                      </a:br>
                      <a:r>
                        <a:rPr lang="cs-CZ" sz="2400" dirty="0">
                          <a:solidFill>
                            <a:schemeClr val="bg1"/>
                          </a:solidFill>
                        </a:rPr>
                        <a:t>(jen ZOD /</a:t>
                      </a:r>
                      <a:r>
                        <a:rPr lang="cs-CZ" sz="2400" dirty="0"/>
                        <a:t> </a:t>
                      </a:r>
                      <a:r>
                        <a:rPr lang="cs-CZ" sz="2400" dirty="0">
                          <a:solidFill>
                            <a:srgbClr val="00FF00"/>
                          </a:solidFill>
                        </a:rPr>
                        <a:t>podnik</a:t>
                      </a:r>
                      <a:r>
                        <a:rPr lang="cs-CZ" sz="2400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Minimální požadavky </a:t>
                      </a:r>
                      <a:br>
                        <a:rPr lang="cs-CZ" sz="2400" dirty="0"/>
                      </a:br>
                      <a:r>
                        <a:rPr lang="cs-CZ" sz="2400" dirty="0"/>
                        <a:t>(i mimo ZOD)</a:t>
                      </a: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/>
                        <a:t>Další využití</a:t>
                      </a:r>
                      <a:br>
                        <a:rPr lang="cs-CZ" sz="2400" dirty="0"/>
                      </a:br>
                      <a:r>
                        <a:rPr lang="cs-CZ" sz="2400" dirty="0"/>
                        <a:t> (i mimo ZOD)</a:t>
                      </a:r>
                    </a:p>
                  </a:txBody>
                  <a:tcPr marL="36000" marR="36000" marT="36000" marB="36000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400" dirty="0"/>
                        <a:t>Některá OPVZ </a:t>
                      </a:r>
                      <a:br>
                        <a:rPr lang="cs-CZ" sz="2400" dirty="0"/>
                      </a:br>
                      <a:r>
                        <a:rPr lang="cs-CZ" sz="2400" dirty="0"/>
                        <a:t>(i mimo ZOD)</a:t>
                      </a:r>
                    </a:p>
                  </a:txBody>
                  <a:tcPr marL="36000" marR="36000" marT="36000" marB="36000"/>
                </a:tc>
                <a:extLst>
                  <a:ext uri="{0D108BD9-81ED-4DB2-BD59-A6C34878D82A}">
                    <a16:rowId xmlns:a16="http://schemas.microsoft.com/office/drawing/2014/main" val="283182811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Zákaz N-hnojení (od–do)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(+)</a:t>
                      </a: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3182084973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Zákaz </a:t>
                      </a:r>
                      <a:r>
                        <a:rPr lang="cs-CZ" sz="2000">
                          <a:solidFill>
                            <a:schemeClr val="tx1"/>
                          </a:solidFill>
                        </a:rPr>
                        <a:t>NOF</a:t>
                      </a:r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 (svah u vody / u OPVZ I. st.)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992531743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Zákaz N-hnojení (sníh, promrznutí, …)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1741002023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Limity N k plodinám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AEKO (T, IPZ/B)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1105215087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Limit 170 kg org. N/ha (průměr)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>
                          <a:solidFill>
                            <a:srgbClr val="00FF00"/>
                          </a:solidFill>
                        </a:rPr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>
                          <a:solidFill>
                            <a:srgbClr val="00FF00"/>
                          </a:solidFill>
                        </a:rPr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4089716257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Sklady statkových hnojiv (na 6 měs.)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>
                          <a:solidFill>
                            <a:srgbClr val="00FF00"/>
                          </a:solidFill>
                        </a:rPr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>
                          <a:solidFill>
                            <a:srgbClr val="00FF00"/>
                          </a:solidFill>
                        </a:rPr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2652324565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Sklady statkových hnojiv (tech. stav)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>
                          <a:solidFill>
                            <a:srgbClr val="00FF00"/>
                          </a:solidFill>
                        </a:rPr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>
                          <a:solidFill>
                            <a:srgbClr val="00FF00"/>
                          </a:solidFill>
                        </a:rPr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2408698039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Ochranné pásy u vody (3 m, 25 m)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DZES 4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2435298278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Rovnoměrné hnojení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2198659043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Omezení / zákaz hnojení na svazích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3488702098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Omezení N-hnojení (o.p., léto/podzim)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611825182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Omezení N-hnojení (T)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2707296460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Střídání plodin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344600254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Uložení hnoje apod. na pozemku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vrstvy LPIS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  <a:endParaRPr kumimoji="0" lang="cs-CZ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1324580556"/>
                  </a:ext>
                </a:extLst>
              </a:tr>
              <a:tr h="418487">
                <a:tc>
                  <a:txBody>
                    <a:bodyPr/>
                    <a:lstStyle/>
                    <a:p>
                      <a:r>
                        <a:rPr lang="cs-CZ" sz="2000" dirty="0">
                          <a:solidFill>
                            <a:schemeClr val="tx1"/>
                          </a:solidFill>
                        </a:rPr>
                        <a:t>Bilance N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>
                          <a:solidFill>
                            <a:srgbClr val="00FF00"/>
                          </a:solidFill>
                        </a:rPr>
                        <a:t>+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cs-CZ" sz="2000" b="1" dirty="0"/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/>
                        <a:t>Ekoplatba (živiny)</a:t>
                      </a:r>
                    </a:p>
                  </a:txBody>
                  <a:tcPr marL="18000" marR="1800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4516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(+)</a:t>
                      </a:r>
                    </a:p>
                  </a:txBody>
                  <a:tcPr marL="18000" marR="18000" marT="0" marB="0" anchor="ctr"/>
                </a:tc>
                <a:extLst>
                  <a:ext uri="{0D108BD9-81ED-4DB2-BD59-A6C34878D82A}">
                    <a16:rowId xmlns:a16="http://schemas.microsoft.com/office/drawing/2014/main" val="43234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8978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FBF0B-F7BC-4B8E-1DFC-20FA91CA5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véPole 19">
            <a:extLst>
              <a:ext uri="{FF2B5EF4-FFF2-40B4-BE49-F238E27FC236}">
                <a16:creationId xmlns:a16="http://schemas.microsoft.com/office/drawing/2014/main" id="{4547069D-DE03-78C6-49A2-45435AF96801}"/>
              </a:ext>
            </a:extLst>
          </p:cNvPr>
          <p:cNvSpPr txBox="1"/>
          <p:nvPr/>
        </p:nvSpPr>
        <p:spPr>
          <a:xfrm>
            <a:off x="696036" y="1485012"/>
            <a:ext cx="15981526" cy="1464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4267" b="1" dirty="0">
                <a:solidFill>
                  <a:srgbClr val="4AAB2E"/>
                </a:solidFill>
                <a:latin typeface="Tw Cen MT" panose="020B0602020104020603" pitchFamily="34" charset="-18"/>
              </a:rPr>
              <a:t>Povinné požadavky na hospodaření 2 </a:t>
            </a:r>
            <a:r>
              <a:rPr lang="cs-CZ" sz="4267" dirty="0">
                <a:solidFill>
                  <a:srgbClr val="4AAB2E"/>
                </a:solidFill>
                <a:latin typeface="Tw Cen MT" panose="020B0602020104020603" pitchFamily="34" charset="-18"/>
              </a:rPr>
              <a:t>(PPH 2) </a:t>
            </a:r>
            <a:r>
              <a:rPr lang="cs-CZ" sz="4267" b="1" dirty="0">
                <a:solidFill>
                  <a:srgbClr val="4AAB2E"/>
                </a:solidFill>
                <a:latin typeface="Tw Cen MT" panose="020B0602020104020603" pitchFamily="34" charset="-18"/>
              </a:rPr>
              <a:t>– ČR</a:t>
            </a:r>
          </a:p>
          <a:p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vybrané požadavky z NV č. 262/2012 Sb. </a:t>
            </a: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anose="020B0602020104020603" pitchFamily="34" charset="-18"/>
              </a:rPr>
              <a:t>(8 bodů)</a:t>
            </a: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jako podmínky pro dotace</a:t>
            </a: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anose="020B0602020104020603" pitchFamily="34" charset="-18"/>
              </a:rPr>
              <a:t> </a:t>
            </a:r>
            <a:r>
              <a:rPr lang="cs-CZ" altLang="cs-CZ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anose="020B0602020104020603" pitchFamily="34" charset="-18"/>
              </a:rPr>
              <a:t>– platí jen v ZOD</a:t>
            </a:r>
          </a:p>
          <a:p>
            <a:endParaRPr lang="cs-CZ" b="1" dirty="0">
              <a:solidFill>
                <a:srgbClr val="4AAB2E"/>
              </a:solidFill>
              <a:latin typeface="Tw Cen MT" panose="020B0602020104020603" pitchFamily="34" charset="-18"/>
            </a:endParaRPr>
          </a:p>
        </p:txBody>
      </p:sp>
      <p:graphicFrame>
        <p:nvGraphicFramePr>
          <p:cNvPr id="5" name="Zástupný symbol pro obsah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1534527"/>
              </p:ext>
            </p:extLst>
          </p:nvPr>
        </p:nvGraphicFramePr>
        <p:xfrm>
          <a:off x="805218" y="2807368"/>
          <a:ext cx="14885886" cy="6805727"/>
        </p:xfrm>
        <a:graphic>
          <a:graphicData uri="http://schemas.openxmlformats.org/drawingml/2006/table">
            <a:tbl>
              <a:tblPr firstCol="1" bandRow="1">
                <a:tableStyleId>{5940675A-B579-460E-94D1-54222C63F5DA}</a:tableStyleId>
              </a:tblPr>
              <a:tblGrid>
                <a:gridCol w="654614">
                  <a:extLst>
                    <a:ext uri="{9D8B030D-6E8A-4147-A177-3AD203B41FA5}">
                      <a16:colId xmlns:a16="http://schemas.microsoft.com/office/drawing/2014/main" val="3091125161"/>
                    </a:ext>
                  </a:extLst>
                </a:gridCol>
                <a:gridCol w="10098184">
                  <a:extLst>
                    <a:ext uri="{9D8B030D-6E8A-4147-A177-3AD203B41FA5}">
                      <a16:colId xmlns:a16="http://schemas.microsoft.com/office/drawing/2014/main" val="2118182639"/>
                    </a:ext>
                  </a:extLst>
                </a:gridCol>
                <a:gridCol w="4133088">
                  <a:extLst>
                    <a:ext uri="{9D8B030D-6E8A-4147-A177-3AD203B41FA5}">
                      <a16:colId xmlns:a16="http://schemas.microsoft.com/office/drawing/2014/main" val="2042056827"/>
                    </a:ext>
                  </a:extLst>
                </a:gridCol>
              </a:tblGrid>
              <a:tr h="390449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2.1.</a:t>
                      </a:r>
                      <a:endParaRPr lang="cs-CZ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3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Dodržování </a:t>
                      </a:r>
                      <a:r>
                        <a:rPr lang="cs-CZ" sz="2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období zákazu hnojení</a:t>
                      </a:r>
                      <a:endParaRPr lang="cs-CZ" sz="23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§ 6 nařízení vlády č. 262/2012 Sb.</a:t>
                      </a:r>
                      <a:endParaRPr lang="cs-CZ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22268664"/>
                  </a:ext>
                </a:extLst>
              </a:tr>
              <a:tr h="621973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2.2.</a:t>
                      </a:r>
                      <a:endParaRPr lang="cs-CZ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3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Dodržování </a:t>
                      </a:r>
                      <a:r>
                        <a:rPr lang="cs-CZ" sz="2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limitů hnojení plodin</a:t>
                      </a:r>
                      <a:endParaRPr lang="cs-CZ" sz="23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§ 7 odst. 1 a příloha č. 3 k nařízení vlády č. 262/2012 Sb.</a:t>
                      </a:r>
                      <a:endParaRPr lang="cs-CZ" sz="20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27429880"/>
                  </a:ext>
                </a:extLst>
              </a:tr>
              <a:tr h="1080138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2.3.</a:t>
                      </a:r>
                      <a:endParaRPr lang="cs-CZ" sz="20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3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Dodržení </a:t>
                      </a:r>
                      <a:r>
                        <a:rPr lang="cs-CZ" sz="2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maximálního limitu 170 kg N/hektar/ hospodářský rok</a:t>
                      </a:r>
                      <a:r>
                        <a:rPr lang="cs-CZ" sz="23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, který se uzavře </a:t>
                      </a:r>
                      <a:br>
                        <a:rPr lang="cs-CZ" sz="23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</a:br>
                      <a:r>
                        <a:rPr lang="cs-CZ" sz="23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v kalendářním roce podání jednotné žádosti </a:t>
                      </a:r>
                      <a:r>
                        <a:rPr lang="cs-CZ" sz="2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v použitých organických, </a:t>
                      </a:r>
                      <a:r>
                        <a:rPr lang="cs-CZ" sz="23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organominerálních</a:t>
                      </a:r>
                      <a:r>
                        <a:rPr lang="cs-CZ" sz="2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 a statkových hnojivech v průměru zemědělského podniku</a:t>
                      </a:r>
                      <a:endParaRPr lang="cs-CZ" sz="23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§ 8 nařízení vlády č. 262/2012 Sb.</a:t>
                      </a:r>
                      <a:endParaRPr lang="cs-CZ" sz="20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08648112"/>
                  </a:ext>
                </a:extLst>
              </a:tr>
              <a:tr h="908542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2.4.</a:t>
                      </a:r>
                      <a:endParaRPr lang="cs-CZ" sz="20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3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Dodržování </a:t>
                      </a:r>
                      <a:r>
                        <a:rPr lang="cs-CZ" sz="2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podmínek pro skladování dusíkatých hnojivých látek </a:t>
                      </a:r>
                      <a:r>
                        <a:rPr lang="cs-CZ" sz="23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ve zranitelných oblastech, zajištění skladování v průběhu nejdelšího vyžadovaného období zákazu</a:t>
                      </a:r>
                      <a:endParaRPr lang="cs-CZ" sz="23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§ 9 odst. 1 a 2 nařízení vlády </a:t>
                      </a:r>
                      <a:b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</a:b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č. 262/2012 Sb.</a:t>
                      </a:r>
                      <a:endParaRPr lang="cs-CZ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688025220"/>
                  </a:ext>
                </a:extLst>
              </a:tr>
              <a:tr h="1132127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2.5.</a:t>
                      </a:r>
                      <a:endParaRPr lang="cs-CZ" sz="20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3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Dodržení zákazu pěstování erozně nebezpečných plodin na pozemcích s </a:t>
                      </a:r>
                      <a:r>
                        <a:rPr lang="cs-CZ" sz="2300" b="1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na pozemcích se sklonitostí převyšující 7°, jejichž jakákoliv část se nachází ve vzdálenosti menší než 25 m od útvaru povrchových vod nebo od OPVZ I. stupně</a:t>
                      </a:r>
                    </a:p>
                  </a:txBody>
                  <a:tcPr marL="91311" marR="91311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§ 11 odst. 1 nařízení vlády </a:t>
                      </a:r>
                      <a:b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</a:b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č. 262/2012 Sb.</a:t>
                      </a:r>
                      <a:endParaRPr lang="cs-CZ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68036830"/>
                  </a:ext>
                </a:extLst>
              </a:tr>
              <a:tr h="663205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2.6.</a:t>
                      </a:r>
                      <a:endParaRPr lang="cs-CZ" sz="20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3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Dodržení podmínek pro </a:t>
                      </a:r>
                      <a:r>
                        <a:rPr lang="cs-CZ" sz="2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ochranné pásy nehnojené půdy podél útvaru povrchových vod</a:t>
                      </a:r>
                      <a:endParaRPr lang="cs-CZ" sz="23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§ 12 odst. 1 nařízení vlády </a:t>
                      </a:r>
                      <a:b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</a:b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č. 262/2012 Sb.</a:t>
                      </a:r>
                      <a:endParaRPr lang="cs-CZ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01967233"/>
                  </a:ext>
                </a:extLst>
              </a:tr>
              <a:tr h="715187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2.7.</a:t>
                      </a:r>
                      <a:endParaRPr lang="cs-CZ" sz="20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3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Dodržení </a:t>
                      </a:r>
                      <a:r>
                        <a:rPr lang="cs-CZ" sz="2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zákazu</a:t>
                      </a:r>
                      <a:r>
                        <a:rPr lang="cs-CZ" sz="23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 používání dusíkatých hnojivých látek na půdu </a:t>
                      </a:r>
                      <a:r>
                        <a:rPr lang="cs-CZ" sz="2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zaplavenou, přesycenou vodou, promrzlou nebo pokrytou sněhem</a:t>
                      </a:r>
                      <a:endParaRPr lang="cs-CZ" sz="23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§ 7 odst. 12 nařízení vlády </a:t>
                      </a:r>
                      <a:b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</a:b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č. 262/2012 Sb.</a:t>
                      </a:r>
                      <a:endParaRPr lang="cs-CZ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56973965"/>
                  </a:ext>
                </a:extLst>
              </a:tr>
              <a:tr h="1256715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2.8.</a:t>
                      </a:r>
                      <a:endParaRPr lang="cs-CZ" sz="20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3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Dodržení </a:t>
                      </a:r>
                      <a:r>
                        <a:rPr lang="cs-CZ" sz="2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kvalitativních požadavků na skladovací prostory pro statková hnojiva </a:t>
                      </a:r>
                      <a:br>
                        <a:rPr lang="cs-CZ" sz="2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</a:br>
                      <a:r>
                        <a:rPr lang="cs-CZ" sz="2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z hlediska ochrany vod</a:t>
                      </a:r>
                      <a:endParaRPr lang="cs-CZ" sz="23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§ 9 odst. 1 a 2 nařízení vlády </a:t>
                      </a:r>
                      <a:b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</a:b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č. 262/2012 Sb. a</a:t>
                      </a:r>
                    </a:p>
                    <a:p>
                      <a:pPr>
                        <a:lnSpc>
                          <a:spcPct val="102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§ 39 odst. 4) písm. b) a c) zákona </a:t>
                      </a:r>
                      <a:b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</a:br>
                      <a:r>
                        <a:rPr lang="cs-CZ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č. 254/2001 Sb.</a:t>
                      </a:r>
                      <a:endParaRPr lang="cs-CZ" sz="20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1311" marR="91311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6805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9345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7D023-0A63-917A-A30D-F82722CB1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véPole 19">
            <a:extLst>
              <a:ext uri="{FF2B5EF4-FFF2-40B4-BE49-F238E27FC236}">
                <a16:creationId xmlns:a16="http://schemas.microsoft.com/office/drawing/2014/main" id="{FFAF8C28-CDDD-DE0F-064C-6CF529499EA8}"/>
              </a:ext>
            </a:extLst>
          </p:cNvPr>
          <p:cNvSpPr txBox="1"/>
          <p:nvPr/>
        </p:nvSpPr>
        <p:spPr>
          <a:xfrm>
            <a:off x="696036" y="1485012"/>
            <a:ext cx="16741732" cy="1567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4267" b="1" dirty="0">
                <a:solidFill>
                  <a:srgbClr val="4AAB2E"/>
                </a:solidFill>
                <a:latin typeface="Tw Cen MT" panose="020B0602020104020603" pitchFamily="34" charset="-18"/>
              </a:rPr>
              <a:t>Minimální požadavky na použití hnojiv – ČR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867"/>
              </a:spcAft>
              <a:defRPr/>
            </a:pP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vybrané požadavky z NV č. 262/2012 Sb. </a:t>
            </a: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anose="020B0602020104020603" pitchFamily="34" charset="-18"/>
              </a:rPr>
              <a:t>(5 bodů)</a:t>
            </a:r>
            <a:r>
              <a:rPr lang="cs-CZ" altLang="cs-CZ" sz="280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</a:rPr>
              <a:t>, jako podmínky pro dotace na agroenvironmentálně-klimatická opatření (AEKO), ekologické zemědělství (EZ) a pro Ekoplatbu (v rámci přímých plateb) </a:t>
            </a:r>
            <a:r>
              <a:rPr lang="cs-CZ" altLang="cs-CZ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w Cen MT" panose="020B0602020104020603" pitchFamily="34" charset="-18"/>
              </a:rPr>
              <a:t>– platí i mimo ZOD</a:t>
            </a:r>
            <a:r>
              <a:rPr lang="cs-CZ" altLang="cs-CZ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w Cen MT" panose="020B0602020104020603" pitchFamily="34" charset="-18"/>
              </a:rPr>
              <a:t> </a:t>
            </a:r>
            <a:endParaRPr lang="cs-CZ" b="1" dirty="0">
              <a:solidFill>
                <a:srgbClr val="4AAB2E"/>
              </a:solidFill>
              <a:latin typeface="Tw Cen MT" panose="020B0602020104020603" pitchFamily="34" charset="-18"/>
            </a:endParaRPr>
          </a:p>
        </p:txBody>
      </p:sp>
      <p:graphicFrame>
        <p:nvGraphicFramePr>
          <p:cNvPr id="2" name="Zástupný symbol pro obsah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871264"/>
              </p:ext>
            </p:extLst>
          </p:nvPr>
        </p:nvGraphicFramePr>
        <p:xfrm>
          <a:off x="805764" y="3052685"/>
          <a:ext cx="15068220" cy="6402021"/>
        </p:xfrm>
        <a:graphic>
          <a:graphicData uri="http://schemas.openxmlformats.org/drawingml/2006/table">
            <a:tbl>
              <a:tblPr firstCol="1" bandRow="1">
                <a:tableStyleId>{5940675A-B579-460E-94D1-54222C63F5DA}</a:tableStyleId>
              </a:tblPr>
              <a:tblGrid>
                <a:gridCol w="9858660">
                  <a:extLst>
                    <a:ext uri="{9D8B030D-6E8A-4147-A177-3AD203B41FA5}">
                      <a16:colId xmlns:a16="http://schemas.microsoft.com/office/drawing/2014/main" val="2118182639"/>
                    </a:ext>
                  </a:extLst>
                </a:gridCol>
                <a:gridCol w="5209560">
                  <a:extLst>
                    <a:ext uri="{9D8B030D-6E8A-4147-A177-3AD203B41FA5}">
                      <a16:colId xmlns:a16="http://schemas.microsoft.com/office/drawing/2014/main" val="2042056827"/>
                    </a:ext>
                  </a:extLst>
                </a:gridCol>
              </a:tblGrid>
              <a:tr h="613769">
                <a:tc>
                  <a:txBody>
                    <a:bodyPr/>
                    <a:lstStyle/>
                    <a:p>
                      <a:r>
                        <a:rPr lang="cs-CZ" sz="2300" b="1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Dodržení zákazu použití dusíkatých hnojivých látek v období zákazu hnojení</a:t>
                      </a:r>
                    </a:p>
                  </a:txBody>
                  <a:tcPr marL="93555" marR="9355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  <a:spcAft>
                          <a:spcPts val="300"/>
                        </a:spcAft>
                      </a:pPr>
                      <a:r>
                        <a:rPr lang="cs-CZ" sz="2300" u="none" baseline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</a:rPr>
                        <a:t>§ 6 nařízení vlády č. 262/2012 Sb.</a:t>
                      </a:r>
                      <a:endParaRPr lang="cs-CZ" sz="2300" u="none" baseline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-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3555" marR="9355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22268664"/>
                  </a:ext>
                </a:extLst>
              </a:tr>
              <a:tr h="1227537">
                <a:tc>
                  <a:txBody>
                    <a:bodyPr/>
                    <a:lstStyle/>
                    <a:p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Dodržení </a:t>
                      </a:r>
                      <a:r>
                        <a:rPr lang="cs-CZ" sz="2300" b="1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zákazu pěstování erozně nebezpečných plodin na pozemcích se sklonitostí převyšující 7°, jejichž jakákoliv část se nachází ve vzdálenosti menší než 25 m od útvaru povrchových vod nebo od hranice OPVZ I. stupně</a:t>
                      </a:r>
                    </a:p>
                  </a:txBody>
                  <a:tcPr marL="93555" marR="93555" marT="0" marB="0" anchor="ctr"/>
                </a:tc>
                <a:tc>
                  <a:txBody>
                    <a:bodyPr/>
                    <a:lstStyle/>
                    <a:p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§ 11 odst. 1 nařízení vlády </a:t>
                      </a:r>
                      <a:b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</a:br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č. 262/2012 Sb.</a:t>
                      </a:r>
                    </a:p>
                  </a:txBody>
                  <a:tcPr marL="93555" marR="9355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27429880"/>
                  </a:ext>
                </a:extLst>
              </a:tr>
              <a:tr h="920653">
                <a:tc>
                  <a:txBody>
                    <a:bodyPr/>
                    <a:lstStyle/>
                    <a:p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Dodržení </a:t>
                      </a:r>
                      <a:r>
                        <a:rPr lang="cs-CZ" sz="2300" b="1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zákazu</a:t>
                      </a:r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 používání na zemědělských pozemcích dusíkatých hnojivých látek </a:t>
                      </a:r>
                      <a:b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</a:br>
                      <a:r>
                        <a:rPr lang="cs-CZ" sz="2300" b="1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na půdu zaplavenou, přesycenou vodou, promrzlou nebo pokrytou sněhem</a:t>
                      </a:r>
                    </a:p>
                  </a:txBody>
                  <a:tcPr marL="93555" marR="93555" marT="0" marB="0" anchor="ctr"/>
                </a:tc>
                <a:tc>
                  <a:txBody>
                    <a:bodyPr/>
                    <a:lstStyle/>
                    <a:p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§ 7 odst. 12 nařízení vlády </a:t>
                      </a:r>
                      <a:b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</a:br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č. 262/2012 Sb.</a:t>
                      </a:r>
                    </a:p>
                  </a:txBody>
                  <a:tcPr marL="93555" marR="9355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08648112"/>
                  </a:ext>
                </a:extLst>
              </a:tr>
              <a:tr h="835902">
                <a:tc>
                  <a:txBody>
                    <a:bodyPr/>
                    <a:lstStyle/>
                    <a:p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Rovnoměrné pokrytí pozemku při hnojení</a:t>
                      </a:r>
                    </a:p>
                  </a:txBody>
                  <a:tcPr marL="93555" marR="93555" marT="0" marB="0" anchor="ctr"/>
                </a:tc>
                <a:tc>
                  <a:txBody>
                    <a:bodyPr/>
                    <a:lstStyle/>
                    <a:p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§ 7 odst. 14 nařízení vlády </a:t>
                      </a:r>
                      <a:b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</a:br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č. 262/2012 Sb.</a:t>
                      </a:r>
                    </a:p>
                  </a:txBody>
                  <a:tcPr marL="93555" marR="9355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688025220"/>
                  </a:ext>
                </a:extLst>
              </a:tr>
              <a:tr h="2455074">
                <a:tc>
                  <a:txBody>
                    <a:bodyPr/>
                    <a:lstStyle/>
                    <a:p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Dodržení </a:t>
                      </a:r>
                      <a:r>
                        <a:rPr lang="cs-CZ" sz="2300" b="1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zákazu</a:t>
                      </a:r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 použití dusíkatých hnojivých látek na </a:t>
                      </a:r>
                      <a:r>
                        <a:rPr lang="cs-CZ" sz="2300" b="1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zemědělských pozemcích </a:t>
                      </a:r>
                      <a:br>
                        <a:rPr lang="cs-CZ" sz="2300" b="1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</a:br>
                      <a:r>
                        <a:rPr lang="cs-CZ" sz="2300" b="1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s ornou půdou se sklonitostí převyšující 10° nebo na zemědělských pozemcích </a:t>
                      </a:r>
                      <a:br>
                        <a:rPr lang="cs-CZ" sz="2300" b="1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</a:br>
                      <a:r>
                        <a:rPr lang="cs-CZ" sz="2300" b="1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s trvalým travním porostem se sklonitostí převyšující 12°, </a:t>
                      </a:r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s výjimkou tuhých statkových hnojiv a tuhých organických hnojiv, v případě orné půdy bez porostu zapravených do 24 hodin po jejich použití, přívodu dusíku ve výkalech a moči při pastvě hospodářských zvířat nebo při jejich jiném pobytu na zemědělském pozemku. Požadavek na zapravení se nevztahuje na ponechané skliditelné rostlinné zbytky.</a:t>
                      </a:r>
                    </a:p>
                  </a:txBody>
                  <a:tcPr marL="93555" marR="93555" marT="0" marB="0" anchor="ctr"/>
                </a:tc>
                <a:tc>
                  <a:txBody>
                    <a:bodyPr/>
                    <a:lstStyle/>
                    <a:p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§ 11 odst. 2 nařízení vlády </a:t>
                      </a:r>
                      <a:b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</a:br>
                      <a:r>
                        <a:rPr lang="cs-CZ" sz="2300" u="non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w Cen MT" panose="020B0602020104020603" pitchFamily="34" charset="-18"/>
                          <a:ea typeface="+mn-ea"/>
                          <a:cs typeface="+mn-cs"/>
                        </a:rPr>
                        <a:t>č. 262/2012 Sb.</a:t>
                      </a:r>
                    </a:p>
                  </a:txBody>
                  <a:tcPr marL="93555" marR="9355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68036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5217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97F88530-C9A7-9264-D329-4ADF71EB14B4}"/>
              </a:ext>
            </a:extLst>
          </p:cNvPr>
          <p:cNvSpPr txBox="1"/>
          <p:nvPr/>
        </p:nvSpPr>
        <p:spPr>
          <a:xfrm>
            <a:off x="1340131" y="4659232"/>
            <a:ext cx="89107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57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w Cen MT" panose="020B0602020104020603" pitchFamily="34" charset="-18"/>
                <a:ea typeface="+mn-ea"/>
                <a:cs typeface="+mn-cs"/>
              </a:rPr>
              <a:t>Děkuji Vám za pozornost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4D1DDF8-5B8E-4CC6-216E-BCFCCB5E5311}"/>
              </a:ext>
            </a:extLst>
          </p:cNvPr>
          <p:cNvSpPr txBox="1">
            <a:spLocks/>
          </p:cNvSpPr>
          <p:nvPr/>
        </p:nvSpPr>
        <p:spPr>
          <a:xfrm>
            <a:off x="1051852" y="6595872"/>
            <a:ext cx="15506433" cy="2828543"/>
          </a:xfrm>
          <a:prstGeom prst="rect">
            <a:avLst/>
          </a:prstGeom>
        </p:spPr>
        <p:txBody>
          <a:bodyPr vert="horz" lIns="145166" tIns="72583" rIns="145166" bIns="72583" rtlCol="0" anchor="t">
            <a:noAutofit/>
          </a:bodyPr>
          <a:lstStyle>
            <a:lvl1pPr marL="544374" indent="-544374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5067" b="1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1179479" indent="-45364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400" b="1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814581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67" b="1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2540414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b="1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3266246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b="1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3992079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17911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43744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69576" indent="-362916" algn="l" defTabSz="14516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3600" i="1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ea typeface="Source Sans Pro"/>
              </a:rPr>
              <a:t>Kontakty: </a:t>
            </a:r>
          </a:p>
          <a:p>
            <a:pPr marL="0" indent="0">
              <a:buNone/>
            </a:pPr>
            <a:r>
              <a:rPr lang="cs-CZ" sz="3733" b="0" dirty="0">
                <a:solidFill>
                  <a:schemeClr val="tx2">
                    <a:lumMod val="75000"/>
                  </a:schemeClr>
                </a:solidFill>
                <a:latin typeface="Tw Cen MT" panose="020B0602020104020603" pitchFamily="34" charset="-18"/>
                <a:ea typeface="Source Sans Pro"/>
              </a:rPr>
              <a:t>Ing. Jan Klír, CSc.		Ing. Lada Kozlovská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cs-CZ" sz="2400" b="0" dirty="0">
                <a:solidFill>
                  <a:schemeClr val="accent5">
                    <a:lumMod val="75000"/>
                  </a:schemeClr>
                </a:solidFill>
                <a:latin typeface="Tw Cen MT" panose="020B0602020104020603" pitchFamily="34" charset="-18"/>
              </a:rPr>
              <a:t>tel. 603 520 684			tel. 733 375 632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cs-CZ" sz="2400" b="0" dirty="0">
                <a:solidFill>
                  <a:srgbClr val="0070C0"/>
                </a:solidFill>
                <a:latin typeface="Tw Cen MT" panose="020B0602020104020603" pitchFamily="34" charset="-18"/>
                <a:hlinkClick r:id="rId2"/>
              </a:rPr>
              <a:t>jan.klir@carc.cz</a:t>
            </a:r>
            <a:r>
              <a:rPr lang="cs-CZ" sz="2400" b="0" dirty="0">
                <a:solidFill>
                  <a:srgbClr val="0070C0"/>
                </a:solidFill>
                <a:latin typeface="Tw Cen MT" panose="020B0602020104020603" pitchFamily="34" charset="-18"/>
              </a:rPr>
              <a:t> 			</a:t>
            </a:r>
            <a:r>
              <a:rPr lang="cs-CZ" sz="2400" b="0" dirty="0">
                <a:solidFill>
                  <a:srgbClr val="0070C0"/>
                </a:solidFill>
                <a:latin typeface="Tw Cen MT" panose="020B0602020104020603" pitchFamily="34" charset="-18"/>
                <a:hlinkClick r:id="rId3"/>
              </a:rPr>
              <a:t>lada.kozlovska@carc.cz</a:t>
            </a:r>
            <a:r>
              <a:rPr lang="cs-CZ" sz="2400" b="0" dirty="0">
                <a:solidFill>
                  <a:srgbClr val="0070C0"/>
                </a:solidFill>
                <a:latin typeface="Tw Cen MT" panose="020B0602020104020603" pitchFamily="34" charset="-18"/>
              </a:rPr>
              <a:t> </a:t>
            </a:r>
          </a:p>
          <a:p>
            <a:pPr marL="0" indent="0">
              <a:lnSpc>
                <a:spcPct val="70000"/>
              </a:lnSpc>
              <a:buNone/>
            </a:pPr>
            <a:endParaRPr lang="cs-CZ" sz="2400" b="0" dirty="0">
              <a:solidFill>
                <a:srgbClr val="0070C0"/>
              </a:solidFill>
              <a:latin typeface="Tw Cen MT" panose="020B0602020104020603" pitchFamily="34" charset="-18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cs-CZ" sz="2400" b="0" dirty="0">
                <a:solidFill>
                  <a:srgbClr val="0070C0"/>
                </a:solidFill>
                <a:latin typeface="Tw Cen MT" panose="020B0602020104020603" pitchFamily="34" charset="-18"/>
              </a:rPr>
              <a:t>Poradenství CARC: </a:t>
            </a:r>
            <a:r>
              <a:rPr lang="cs-CZ" sz="2400" b="0" dirty="0">
                <a:solidFill>
                  <a:srgbClr val="0070C0"/>
                </a:solidFill>
                <a:latin typeface="Tw Cen MT" panose="020B0602020104020603" pitchFamily="34" charset="-18"/>
                <a:hlinkClick r:id="rId4"/>
              </a:rPr>
              <a:t>https://www.carc.cz/poradenstvi/</a:t>
            </a:r>
            <a:r>
              <a:rPr lang="cs-CZ" sz="2400" b="0" dirty="0">
                <a:solidFill>
                  <a:srgbClr val="0070C0"/>
                </a:solidFill>
                <a:latin typeface="Tw Cen MT" panose="020B0602020104020603" pitchFamily="34" charset="-18"/>
              </a:rPr>
              <a:t> </a:t>
            </a:r>
            <a:br>
              <a:rPr lang="cs-CZ" sz="2400" dirty="0">
                <a:solidFill>
                  <a:srgbClr val="0070C0"/>
                </a:solidFill>
                <a:latin typeface="Tw Cen MT" panose="020B0602020104020603" pitchFamily="34" charset="-18"/>
              </a:rPr>
            </a:br>
            <a:endParaRPr lang="cs-CZ" sz="2400" dirty="0">
              <a:solidFill>
                <a:srgbClr val="0070C0"/>
              </a:solidFill>
              <a:latin typeface="Tw Cen MT" panose="020B0602020104020603" pitchFamily="34" charset="-18"/>
            </a:endParaRPr>
          </a:p>
          <a:p>
            <a:pPr>
              <a:lnSpc>
                <a:spcPct val="70000"/>
              </a:lnSpc>
            </a:pPr>
            <a:endParaRPr lang="cs-CZ" sz="3200" dirty="0">
              <a:solidFill>
                <a:srgbClr val="4AAB31"/>
              </a:solidFill>
              <a:latin typeface="Source Sans Pro" panose="020B0503030403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7425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Vlastní návrh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4_Vlastní návrh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Vlastní návrh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Vlastní návrh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Uvod_logo nahoř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1_Vlastní návrh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Vlastní návrh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272E5A96362F04CAC5F0F85291AC68D" ma:contentTypeVersion="10" ma:contentTypeDescription="Vytvoří nový dokument" ma:contentTypeScope="" ma:versionID="9724bd2fb9c7a84029e9ce1e5cd4017a">
  <xsd:schema xmlns:xsd="http://www.w3.org/2001/XMLSchema" xmlns:xs="http://www.w3.org/2001/XMLSchema" xmlns:p="http://schemas.microsoft.com/office/2006/metadata/properties" xmlns:ns2="3a822ae2-5bed-413c-add7-1c68857d9362" xmlns:ns3="a3653677-b338-4a2a-ae5d-085f85027202" targetNamespace="http://schemas.microsoft.com/office/2006/metadata/properties" ma:root="true" ma:fieldsID="43e1ec646c605168fbf49f1d19cb2ba3" ns2:_="" ns3:_="">
    <xsd:import namespace="3a822ae2-5bed-413c-add7-1c68857d9362"/>
    <xsd:import namespace="a3653677-b338-4a2a-ae5d-085f850272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822ae2-5bed-413c-add7-1c68857d93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c3ca1100-d6a5-49b1-aaa6-93982474ed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53677-b338-4a2a-ae5d-085f8502720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89f3a91-6f10-4643-b14e-f51e0b29c7dd}" ma:internalName="TaxCatchAll" ma:showField="CatchAllData" ma:web="a3653677-b338-4a2a-ae5d-085f850272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3653677-b338-4a2a-ae5d-085f85027202" xsi:nil="true"/>
    <lcf76f155ced4ddcb4097134ff3c332f xmlns="3a822ae2-5bed-413c-add7-1c68857d936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44EAB07-5573-4960-8ED5-E7581C2F5D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A570BE-440D-496C-8F1E-3495CDDC21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822ae2-5bed-413c-add7-1c68857d9362"/>
    <ds:schemaRef ds:uri="a3653677-b338-4a2a-ae5d-085f850272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1EF3F6-BDA1-46B1-AF4C-C910E3942D32}">
  <ds:schemaRefs>
    <ds:schemaRef ds:uri="8ab99df9-ab52-4bcd-a1a3-82fbd28669f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a3653677-b338-4a2a-ae5d-085f85027202"/>
    <ds:schemaRef ds:uri="3a822ae2-5bed-413c-add7-1c68857d936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4377</TotalTime>
  <Words>3577</Words>
  <Application>Microsoft Office PowerPoint</Application>
  <PresentationFormat>Vlastní</PresentationFormat>
  <Paragraphs>268</Paragraphs>
  <Slides>23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8</vt:i4>
      </vt:variant>
      <vt:variant>
        <vt:lpstr>Nadpisy snímků</vt:lpstr>
      </vt:variant>
      <vt:variant>
        <vt:i4>23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Source Sans Pro</vt:lpstr>
      <vt:lpstr>Source Sans Pro Black</vt:lpstr>
      <vt:lpstr>Tw Cen MT</vt:lpstr>
      <vt:lpstr>Wingdings</vt:lpstr>
      <vt:lpstr>Motiv systému Office</vt:lpstr>
      <vt:lpstr>5_Vlastní návrh</vt:lpstr>
      <vt:lpstr>4_Vlastní návrh</vt:lpstr>
      <vt:lpstr>3_Vlastní návrh</vt:lpstr>
      <vt:lpstr>2_Vlastní návrh</vt:lpstr>
      <vt:lpstr>Uvod_logo nahoře</vt:lpstr>
      <vt:lpstr>1_Vlastní návrh</vt:lpstr>
      <vt:lpstr>Vlastní návrh</vt:lpstr>
      <vt:lpstr>Uplatnění nitrátové směrnice v EU a ČR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Kozisek</dc:creator>
  <cp:lastModifiedBy>Klír Jan</cp:lastModifiedBy>
  <cp:revision>144</cp:revision>
  <dcterms:created xsi:type="dcterms:W3CDTF">2025-11-04T10:20:18Z</dcterms:created>
  <dcterms:modified xsi:type="dcterms:W3CDTF">2026-10-20T09:59:53Z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0x0101006272E5A96362F04CAC5F0F85291AC68D</vt:lpwstr>
  </property>
  <property fmtid="{D5CDD505-2E9C-101B-9397-08002B2CF9AE}" pid="3" name="MediaServiceImageTags">
    <vt:lpwstr/>
  </property>
</Properties>
</file>