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6"/>
  </p:notesMasterIdLst>
  <p:handoutMasterIdLst>
    <p:handoutMasterId r:id="rId17"/>
  </p:handoutMasterIdLst>
  <p:sldIdLst>
    <p:sldId id="506" r:id="rId6"/>
    <p:sldId id="505" r:id="rId7"/>
    <p:sldId id="503" r:id="rId8"/>
    <p:sldId id="532" r:id="rId9"/>
    <p:sldId id="533" r:id="rId10"/>
    <p:sldId id="534" r:id="rId11"/>
    <p:sldId id="535" r:id="rId12"/>
    <p:sldId id="536" r:id="rId13"/>
    <p:sldId id="537" r:id="rId14"/>
    <p:sldId id="523" r:id="rId15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5ADD1C-7E77-A79F-D05B-22B6301DA598}" name="Dvořáková Zuzana" initials="ZD" userId="S::Zuzana.Dvorakova@mze.gov.cz::38ec4bf8-cf53-4f6d-9007-3d0dbe9be3a9" providerId="AD"/>
  <p188:author id="{BBE704B0-FBA4-2FFD-5889-82034320C8EE}" name="Kubů Alena" initials="AK" userId="S::Alena.Kubu@mze.gov.cz::3474d1b1-9e50-4274-81c5-930e0133a6fd" providerId="AD"/>
  <p188:author id="{BDE100C1-C917-BEA7-8C21-F5FF410617C6}" name="Perglerová Marie" initials="PM" userId="S::marie.perglerova@mze.gov.cz::f8445c13-e569-424b-af82-6f2877ce95b7" providerId="AD"/>
  <p188:author id="{405ED0C3-07DA-9435-2996-50C61871B5B5}" name="Tabery Petra" initials="TP" userId="S::petra.tabery@mze.gov.cz::e5824409-4eda-42b4-970a-1e4bcf0a71b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9EA"/>
    <a:srgbClr val="007339"/>
    <a:srgbClr val="FFA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4" dt="2026-10-14T16:20:56.257"/>
    <p1510:client id="{4950D127-2745-493B-A7A7-0A6D9CEF75B9}" v="802" dt="2026-10-14T16:23:37.464"/>
    <p1510:client id="{8F631B59-B856-7A10-5578-E9E1F451748D}" v="52" dt="2026-10-14T07:54:34.274"/>
    <p1510:client id="{C959BA83-A655-B115-0996-ABA5C7E99216}" v="1" dt="2026-10-15T07:25:28.339"/>
    <p1510:client id="{CD682278-7733-CD73-D5B0-E91B1B57E1F1}" v="1" dt="2026-10-14T06:37:55.710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AAA8C26C-A5C7-FEBB-5817-23C01B253B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D14BA7B-26B5-E96E-C8C9-7588E7704A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E867F-565A-4AA7-8E4F-4FA570E673F5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483ED85-3746-16C5-9929-AFA9A18280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233FDE4-5845-9F64-3FC8-F0AADA7220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B730F-E924-46DB-AD1A-0FB56D035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025008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517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204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poznámky 1">
            <a:extLst>
              <a:ext uri="{FF2B5EF4-FFF2-40B4-BE49-F238E27FC236}">
                <a16:creationId xmlns:a16="http://schemas.microsoft.com/office/drawing/2014/main" id="{03620B2E-BEB5-9FCF-8581-B31A8DEA8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4FFA3-925D-1FD0-FB44-83B6014B2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273DBC2-396E-8B26-AA29-342C730A9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0283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B9071-B3ED-D30D-C07A-C27113297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D60A418-EA75-CC2B-5F7A-B64F19B36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8919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02128D7-7D8E-3FD3-2966-72438072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BA52893-D068-F60C-D798-56BBE2DC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z="1000"/>
              <a:t>Datum (upravte přes Vložení / Záhlaví a zápatí)</a:t>
            </a:r>
          </a:p>
        </p:txBody>
      </p:sp>
      <p:pic>
        <p:nvPicPr>
          <p:cNvPr id="4" name="Obrázek 10">
            <a:extLst>
              <a:ext uri="{FF2B5EF4-FFF2-40B4-BE49-F238E27FC236}">
                <a16:creationId xmlns:a16="http://schemas.microsoft.com/office/drawing/2014/main" id="{AAD2B57F-7166-5E97-E7C6-E3E959B05F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84000" y="641675"/>
            <a:ext cx="27686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1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delším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4">
            <a:extLst>
              <a:ext uri="{FF2B5EF4-FFF2-40B4-BE49-F238E27FC236}">
                <a16:creationId xmlns:a16="http://schemas.microsoft.com/office/drawing/2014/main" id="{7473603A-9A71-A5BE-90CC-15D3F78F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2761200"/>
            <a:ext cx="63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889060"/>
            <a:ext cx="63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C0A512B-87B3-F68E-A07D-6BE85F3B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0" y="6300000"/>
            <a:ext cx="2700000" cy="365125"/>
          </a:xfrm>
        </p:spPr>
        <p:txBody>
          <a:bodyPr/>
          <a:lstStyle/>
          <a:p>
            <a:r>
              <a:rPr lang="cs-CZ" sz="1000"/>
              <a:t>Datum (upravte přes Vložení / Záhlaví a zápatí)</a:t>
            </a:r>
          </a:p>
        </p:txBody>
      </p:sp>
      <p:pic>
        <p:nvPicPr>
          <p:cNvPr id="5" name="Obrázek 10">
            <a:extLst>
              <a:ext uri="{FF2B5EF4-FFF2-40B4-BE49-F238E27FC236}">
                <a16:creationId xmlns:a16="http://schemas.microsoft.com/office/drawing/2014/main" id="{B7B8D80F-FEAB-4D5A-6FFB-031A34801B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84000" y="641675"/>
            <a:ext cx="27686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05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1" userDrawn="1">
          <p15:clr>
            <a:srgbClr val="9FCC3B"/>
          </p15:clr>
        </p15:guide>
        <p15:guide id="2" orient="horz" pos="404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fot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4">
            <a:extLst>
              <a:ext uri="{FF2B5EF4-FFF2-40B4-BE49-F238E27FC236}">
                <a16:creationId xmlns:a16="http://schemas.microsoft.com/office/drawing/2014/main" id="{8070EA4A-40B1-DA62-574C-9DCACDCD5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4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8B01576-526C-976B-40A0-8AE039F8B1D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4000" y="6300000"/>
            <a:ext cx="2700000" cy="365125"/>
          </a:xfrm>
        </p:spPr>
        <p:txBody>
          <a:bodyPr/>
          <a:lstStyle/>
          <a:p>
            <a:r>
              <a:rPr lang="cs-CZ" sz="1000"/>
              <a:t>Datum (upravte přes Vložení / Záhlaví a zápatí)</a:t>
            </a:r>
          </a:p>
        </p:txBody>
      </p:sp>
      <p:pic>
        <p:nvPicPr>
          <p:cNvPr id="2" name="Obrázek 10">
            <a:extLst>
              <a:ext uri="{FF2B5EF4-FFF2-40B4-BE49-F238E27FC236}">
                <a16:creationId xmlns:a16="http://schemas.microsoft.com/office/drawing/2014/main" id="{8ED6A96E-8BBA-3011-6002-CAF76BAF4D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84000" y="641675"/>
            <a:ext cx="27686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01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1637533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999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61E6238-91D7-F301-8E55-3A3882F4234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08000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264713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velké pí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76B5B2F9-9B38-E06E-F6ED-5FBCCF60C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B3B8F72-81EF-7424-29F6-9D2F8F099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542EAAF-B3F6-CAE0-6484-DFD0272FAB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2DDB9F2-4790-E840-CAF2-1691CC1CAD5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2001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malé pí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D03D6556-637F-4A8E-646E-74DDCEC0C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9F83DFA-BC41-5DD9-FAAD-A5C442FE2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0BE8914-56C4-91C5-E53C-FAA470F6FC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12BBF46-FD9B-F358-D298-A9F09D3321E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7055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nímek s nadpis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2768486"/>
            <a:ext cx="9900000" cy="1916866"/>
          </a:xfrm>
        </p:spPr>
        <p:txBody>
          <a:bodyPr anchor="t"/>
          <a:lstStyle>
            <a:lvl1pPr>
              <a:lnSpc>
                <a:spcPct val="1000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DE0CB16-C6A2-E5A0-D41F-4043BDFE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1080103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B2972142-5947-7CE2-87C4-76273AB9A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C4D8B83D-4F13-73F1-A6FB-F2D3FDE26A4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84000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2" name="Zástupný obsah 10">
            <a:extLst>
              <a:ext uri="{FF2B5EF4-FFF2-40B4-BE49-F238E27FC236}">
                <a16:creationId xmlns:a16="http://schemas.microsoft.com/office/drawing/2014/main" id="{66312AE8-F8DA-9BE0-CDEA-EBB8AC1D28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20799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E0028AA-8191-8AC0-CA9B-E9E97C481F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C4A29AD-99A7-0114-9205-C9A17DF2295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3600" cy="594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9AB1A28-726C-70D7-6F65-D304F6CA8E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470DB23-02F9-7A0D-0BE3-B7B3966762C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4622E57-4DBB-EC34-C3CF-564E6511D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991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" name="Zástupný obsah 5">
            <a:extLst>
              <a:ext uri="{FF2B5EF4-FFF2-40B4-BE49-F238E27FC236}">
                <a16:creationId xmlns:a16="http://schemas.microsoft.com/office/drawing/2014/main" id="{DB9075DF-D594-9AF7-F5CE-1A9B3B43E33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43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1A8F4358-2A52-2A18-7EDD-D3ECE711529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20237B32-11C6-7270-3AEA-E7E23F49ED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5">
            <a:extLst>
              <a:ext uri="{FF2B5EF4-FFF2-40B4-BE49-F238E27FC236}">
                <a16:creationId xmlns:a16="http://schemas.microsoft.com/office/drawing/2014/main" id="{7A34AA89-518C-D6AC-CDB3-0DE9D45730B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F5C06968-058F-D011-06D6-01032E89CEFD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3992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98355326-2F70-4A4F-590D-CC40624BFEC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14399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D557F747-0911-C7A1-CF9E-8B93A0D34E4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9EE5B781-3009-59D3-CA15-ABA5CF8E6A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 a šip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id="{54483967-348E-1705-D735-D2E72F6E9E5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A2AE4F48-9024-7B16-C32E-04A66F4846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984507" y="3901221"/>
            <a:ext cx="359027" cy="301120"/>
          </a:xfrm>
          <a:prstGeom prst="rect">
            <a:avLst/>
          </a:prstGeom>
          <a:noFill/>
        </p:spPr>
      </p:pic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5AA7E03-01D9-B07D-DAC8-A0D961BD4E2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5378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6" name="Obrázek 11">
            <a:extLst>
              <a:ext uri="{FF2B5EF4-FFF2-40B4-BE49-F238E27FC236}">
                <a16:creationId xmlns:a16="http://schemas.microsoft.com/office/drawing/2014/main" id="{336C0724-BE0D-E299-335E-715E7086B3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838866" y="3901221"/>
            <a:ext cx="359027" cy="301120"/>
          </a:xfrm>
          <a:prstGeom prst="rect">
            <a:avLst/>
          </a:prstGeom>
        </p:spPr>
      </p:pic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8D130518-2DFE-65CD-F1E0-481FB08053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3916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E00ACC74-32A2-A747-1A05-231D26293D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A852988D-31C5-8379-B8D8-ECF77EE260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415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FD20CD3-E50C-13A7-2C60-49AE1CDC314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0" name="Zástupný obsah 5">
            <a:extLst>
              <a:ext uri="{FF2B5EF4-FFF2-40B4-BE49-F238E27FC236}">
                <a16:creationId xmlns:a16="http://schemas.microsoft.com/office/drawing/2014/main" id="{51267E13-017A-FA42-3696-A709BF366FE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B6371CD7-324B-BD83-72D0-5C8ADD9E45E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59EBA1-93E0-800C-CBBA-EBB35E471C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symbol pro zápatí 18">
            <a:extLst>
              <a:ext uri="{FF2B5EF4-FFF2-40B4-BE49-F238E27FC236}">
                <a16:creationId xmlns:a16="http://schemas.microsoft.com/office/drawing/2014/main" id="{25660FB1-C0FB-7408-4741-35CAAC28464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8ADE0588-CC18-5472-FFB5-C09CB51DEB0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9286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 a po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72A12D07-1105-1BE9-FBE1-794E698D25C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6" name="Zástupný obsah 5">
            <a:extLst>
              <a:ext uri="{FF2B5EF4-FFF2-40B4-BE49-F238E27FC236}">
                <a16:creationId xmlns:a16="http://schemas.microsoft.com/office/drawing/2014/main" id="{1A52B263-6FBA-DC44-269B-7B3D5987817E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8" name="Zástupný obsah 5">
            <a:extLst>
              <a:ext uri="{FF2B5EF4-FFF2-40B4-BE49-F238E27FC236}">
                <a16:creationId xmlns:a16="http://schemas.microsoft.com/office/drawing/2014/main" id="{41877094-42C3-189E-49F1-6E9D14E111C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obsah 5">
            <a:extLst>
              <a:ext uri="{FF2B5EF4-FFF2-40B4-BE49-F238E27FC236}">
                <a16:creationId xmlns:a16="http://schemas.microsoft.com/office/drawing/2014/main" id="{0AB5FF7F-4FAE-A457-3B4A-944E9DAB4405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014088-7207-682F-7377-6A6C7697C16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3CAF6A0-5C21-17A5-818B-3F227687A3B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text 8">
            <a:extLst>
              <a:ext uri="{FF2B5EF4-FFF2-40B4-BE49-F238E27FC236}">
                <a16:creationId xmlns:a16="http://schemas.microsoft.com/office/drawing/2014/main" id="{71377C2C-DCAC-271D-133C-E1078A5726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C8619C-2FDE-A746-00E6-B146E6BFF6B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54880" y="2278067"/>
            <a:ext cx="6743520" cy="3960000"/>
          </a:xfr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BE034E63-8687-A056-6A94-04D1AB3BB8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BC3879F2-9DD8-31A5-BC34-B044B97C5AE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4E3AB5FD-ECA8-C757-228F-447400E6833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4404926" y="2278067"/>
            <a:ext cx="7090390" cy="3960000"/>
          </a:xfrm>
        </p:spPr>
        <p:txBody>
          <a:bodyPr/>
          <a:lstStyle/>
          <a:p>
            <a:r>
              <a:rPr lang="cs-CZ"/>
              <a:t>Kliknutím na ikonu přidáte tabulku.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8B7AC32-9EA0-3F39-4CE1-5C81EC68B18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7925BAD9-B59E-8DB0-F668-E12B03DB65A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1579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318003C6-E156-BF1F-3F13-2BFD4D14E4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14ECE8FE-3582-DBBF-450F-BF8BF0FA1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400" y="2278068"/>
            <a:ext cx="7092000" cy="3960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1A7E3A63-E375-563C-1253-37A483B9F83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75B6C91-DC7E-7FC4-7F0A-DB8B490FC1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5597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3215B61-A66C-BC88-B0C4-F31B096B7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1FEE2B-F968-0F73-328B-8D447B522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9274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2807DAB-39BD-E8F3-540F-9C04ACE60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2380DA0-73F1-31EF-1576-EDA2AAEAF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6906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6048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A39C14E6-7CAD-5995-FE58-D120A82F1C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3216B9F-173D-3444-FA5C-D2CC92F697D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619250" y="2160588"/>
            <a:ext cx="8964613" cy="395922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19B747F-787F-25BA-23D1-0E4A6D2FABF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9254956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a 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4">
            <a:extLst>
              <a:ext uri="{FF2B5EF4-FFF2-40B4-BE49-F238E27FC236}">
                <a16:creationId xmlns:a16="http://schemas.microsoft.com/office/drawing/2014/main" id="{C7FE1D87-8604-EDDA-479C-DD25A4519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8BA64B1C-F89E-C9AD-B9BC-F79E6261E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3" name="Obrázek 10">
            <a:extLst>
              <a:ext uri="{FF2B5EF4-FFF2-40B4-BE49-F238E27FC236}">
                <a16:creationId xmlns:a16="http://schemas.microsoft.com/office/drawing/2014/main" id="{A552A8F9-CD64-D6CB-D4E7-D90CBA9235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84000" y="641675"/>
            <a:ext cx="27686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34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5" userDrawn="1">
          <p15:clr>
            <a:srgbClr val="9FCC3B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348E601-3A68-BEB0-2F6A-B7D30C11C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Datum (upravte přes Vložení / Záhlaví a zápatí)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560D6B00-DE80-FB78-C5D6-A7843D1FBB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375" y="641674"/>
            <a:ext cx="2765787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50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delším text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2761200"/>
            <a:ext cx="63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0" y="4888800"/>
            <a:ext cx="63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D2CC73D-76C0-1917-DEDC-C9EFC4A597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0" y="6300000"/>
            <a:ext cx="2700000" cy="365125"/>
          </a:xfrm>
        </p:spPr>
        <p:txBody>
          <a:bodyPr/>
          <a:lstStyle/>
          <a:p>
            <a:r>
              <a:rPr lang="cs-CZ"/>
              <a:t>Datum (upravte přes Vložení / Záhlaví a zápatí)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F3DB3A0E-BF86-7753-495B-16ACD9ADC4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375" y="641674"/>
            <a:ext cx="2765787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97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31" userDrawn="1">
          <p15:clr>
            <a:srgbClr val="9FCC3B"/>
          </p15:clr>
        </p15:guide>
        <p15:guide id="2" orient="horz" pos="404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fotk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2" name="Zástupný symbol obrázku 5">
            <a:extLst>
              <a:ext uri="{FF2B5EF4-FFF2-40B4-BE49-F238E27FC236}">
                <a16:creationId xmlns:a16="http://schemas.microsoft.com/office/drawing/2014/main" id="{CE0F9676-5C40-033F-474E-7E508A59C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</a:lstStyle>
          <a:p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5FE756-8644-D8B8-4022-091220509D0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4000" y="6300000"/>
            <a:ext cx="2700000" cy="365125"/>
          </a:xfrm>
        </p:spPr>
        <p:txBody>
          <a:bodyPr/>
          <a:lstStyle/>
          <a:p>
            <a:r>
              <a:rPr lang="cs-CZ"/>
              <a:t>Datum (upravte přes Vložení / Záhlaví a zápatí)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697B86EC-D6A0-D343-364E-8F24D35FA6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375" y="641674"/>
            <a:ext cx="2765787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913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36136550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999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61E6238-91D7-F301-8E55-3A3882F4234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08000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2397700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velké písm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B7A5E06-BCD6-3357-ACF2-95D5AE1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obsah 6">
            <a:extLst>
              <a:ext uri="{FF2B5EF4-FFF2-40B4-BE49-F238E27FC236}">
                <a16:creationId xmlns:a16="http://schemas.microsoft.com/office/drawing/2014/main" id="{EE7BA1AA-D543-683C-6B9D-B21C908CD7F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2278063"/>
            <a:ext cx="8964613" cy="395922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C4B0A8A-B9A5-99F8-390C-83BC4F59D37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B9E4B5D2-57D2-14C0-0940-03F0BF7449B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979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malé písm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B7A5E06-BCD6-3357-ACF2-95D5AE1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5793146E-D387-C54F-59C0-FDE8D36DC3D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2278063"/>
            <a:ext cx="8964613" cy="395922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3C97833-0A43-B588-8F3A-56E294A263D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4DD3D7-A6DB-6455-5869-D994C158120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9805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nímek s na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8F01772-61CF-46B0-EE02-95A0FE3EA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8400"/>
            <a:ext cx="9900000" cy="2073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D4D042D-A96D-780B-380D-90B6A4963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905792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B2972142-5947-7CE2-87C4-76273AB9A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C4D8B83D-4F13-73F1-A6FB-F2D3FDE26A4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84000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2" name="Zástupný obsah 10">
            <a:extLst>
              <a:ext uri="{FF2B5EF4-FFF2-40B4-BE49-F238E27FC236}">
                <a16:creationId xmlns:a16="http://schemas.microsoft.com/office/drawing/2014/main" id="{66312AE8-F8DA-9BE0-CDEA-EBB8AC1D28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20799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E0028AA-8191-8AC0-CA9B-E9E97C481F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C4A29AD-99A7-0114-9205-C9A17DF2295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07474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3600" cy="594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9AB1A28-726C-70D7-6F65-D304F6CA8E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470DB23-02F9-7A0D-0BE3-B7B3966762C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4622E57-4DBB-EC34-C3CF-564E6511D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991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" name="Zástupný obsah 5">
            <a:extLst>
              <a:ext uri="{FF2B5EF4-FFF2-40B4-BE49-F238E27FC236}">
                <a16:creationId xmlns:a16="http://schemas.microsoft.com/office/drawing/2014/main" id="{DB9075DF-D594-9AF7-F5CE-1A9B3B43E33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43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1A8F4358-2A52-2A18-7EDD-D3ECE711529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20237B32-11C6-7270-3AEA-E7E23F49ED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5670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5">
            <a:extLst>
              <a:ext uri="{FF2B5EF4-FFF2-40B4-BE49-F238E27FC236}">
                <a16:creationId xmlns:a16="http://schemas.microsoft.com/office/drawing/2014/main" id="{7A34AA89-518C-D6AC-CDB3-0DE9D45730B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F5C06968-058F-D011-06D6-01032E89CEFD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3992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98355326-2F70-4A4F-590D-CC40624BFEC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14399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D557F747-0911-C7A1-CF9E-8B93A0D34E4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9EE5B781-3009-59D3-CA15-ABA5CF8E6A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44571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 a šip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id="{54483967-348E-1705-D735-D2E72F6E9E5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A2AE4F48-9024-7B16-C32E-04A66F4846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984507" y="3901221"/>
            <a:ext cx="359027" cy="301120"/>
          </a:xfrm>
          <a:prstGeom prst="rect">
            <a:avLst/>
          </a:prstGeom>
          <a:noFill/>
        </p:spPr>
      </p:pic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5AA7E03-01D9-B07D-DAC8-A0D961BD4E2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5378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6" name="Obrázek 11">
            <a:extLst>
              <a:ext uri="{FF2B5EF4-FFF2-40B4-BE49-F238E27FC236}">
                <a16:creationId xmlns:a16="http://schemas.microsoft.com/office/drawing/2014/main" id="{336C0724-BE0D-E299-335E-715E7086B3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838866" y="3901221"/>
            <a:ext cx="359027" cy="301120"/>
          </a:xfrm>
          <a:prstGeom prst="rect">
            <a:avLst/>
          </a:prstGeom>
        </p:spPr>
      </p:pic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8D130518-2DFE-65CD-F1E0-481FB08053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3916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E00ACC74-32A2-A747-1A05-231D26293D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A852988D-31C5-8379-B8D8-ECF77EE260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91217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FD20CD3-E50C-13A7-2C60-49AE1CDC314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0" name="Zástupný obsah 5">
            <a:extLst>
              <a:ext uri="{FF2B5EF4-FFF2-40B4-BE49-F238E27FC236}">
                <a16:creationId xmlns:a16="http://schemas.microsoft.com/office/drawing/2014/main" id="{51267E13-017A-FA42-3696-A709BF366FE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B6371CD7-324B-BD83-72D0-5C8ADD9E45E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59EBA1-93E0-800C-CBBA-EBB35E471C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symbol pro zápatí 18">
            <a:extLst>
              <a:ext uri="{FF2B5EF4-FFF2-40B4-BE49-F238E27FC236}">
                <a16:creationId xmlns:a16="http://schemas.microsoft.com/office/drawing/2014/main" id="{25660FB1-C0FB-7408-4741-35CAAC28464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8ADE0588-CC18-5472-FFB5-C09CB51DEB0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94898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 a po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72A12D07-1105-1BE9-FBE1-794E698D25C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6" name="Zástupný obsah 5">
            <a:extLst>
              <a:ext uri="{FF2B5EF4-FFF2-40B4-BE49-F238E27FC236}">
                <a16:creationId xmlns:a16="http://schemas.microsoft.com/office/drawing/2014/main" id="{1A52B263-6FBA-DC44-269B-7B3D5987817E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8" name="Zástupný obsah 5">
            <a:extLst>
              <a:ext uri="{FF2B5EF4-FFF2-40B4-BE49-F238E27FC236}">
                <a16:creationId xmlns:a16="http://schemas.microsoft.com/office/drawing/2014/main" id="{41877094-42C3-189E-49F1-6E9D14E111C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obsah 5">
            <a:extLst>
              <a:ext uri="{FF2B5EF4-FFF2-40B4-BE49-F238E27FC236}">
                <a16:creationId xmlns:a16="http://schemas.microsoft.com/office/drawing/2014/main" id="{0AB5FF7F-4FAE-A457-3B4A-944E9DAB4405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014088-7207-682F-7377-6A6C7697C16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3CAF6A0-5C21-17A5-818B-3F227687A3B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32121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text 8">
            <a:extLst>
              <a:ext uri="{FF2B5EF4-FFF2-40B4-BE49-F238E27FC236}">
                <a16:creationId xmlns:a16="http://schemas.microsoft.com/office/drawing/2014/main" id="{71377C2C-DCAC-271D-133C-E1078A5726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C8619C-2FDE-A746-00E6-B146E6BFF6B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54880" y="2278067"/>
            <a:ext cx="6743520" cy="3960000"/>
          </a:xfrm>
        </p:spPr>
        <p:txBody>
          <a:bodyPr/>
          <a:lstStyle/>
          <a:p>
            <a:endParaRPr lang="cs-CZ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BE034E63-8687-A056-6A94-04D1AB3BB8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BC3879F2-9DD8-31A5-BC34-B044B97C5AE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89917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4E3AB5FD-ECA8-C757-228F-447400E6833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4406398" y="2278067"/>
            <a:ext cx="7092000" cy="3960000"/>
          </a:xfrm>
        </p:spPr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8B7AC32-9EA0-3F39-4CE1-5C81EC68B18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7925BAD9-B59E-8DB0-F668-E12B03DB65A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0583999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0126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318003C6-E156-BF1F-3F13-2BFD4D14E4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14ECE8FE-3582-DBBF-450F-BF8BF0FA1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400" y="2278068"/>
            <a:ext cx="7092000" cy="3960000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1A7E3A63-E375-563C-1253-37A483B9F83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75B6C91-DC7E-7FC4-7F0A-DB8B490FC1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60486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667C7B17-090C-509F-D2AA-859859986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A974DD3-9918-067D-8ED9-A15EDE1479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831D91E-C93D-CC40-38DF-52284B38809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7538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0518053-8D45-A9F0-743C-F6DAB4AC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4E6BDC3-7F50-1AEF-4E02-F3D11DA5B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878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85732B59-8AE8-4E64-8089-D2E9FACB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text 8">
            <a:extLst>
              <a:ext uri="{FF2B5EF4-FFF2-40B4-BE49-F238E27FC236}">
                <a16:creationId xmlns:a16="http://schemas.microsoft.com/office/drawing/2014/main" id="{ABB04F9A-100D-E7AB-1468-0D52D4900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B130425A-FE22-3E23-10DD-13473CB55E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4000" y="2169350"/>
            <a:ext cx="5328000" cy="558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Zástupný obsah 12">
            <a:extLst>
              <a:ext uri="{FF2B5EF4-FFF2-40B4-BE49-F238E27FC236}">
                <a16:creationId xmlns:a16="http://schemas.microsoft.com/office/drawing/2014/main" id="{8B62D44B-BBED-36DD-2981-17D602E41B0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84000" y="2966518"/>
            <a:ext cx="5328000" cy="31536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4" name="Zástupný text 10">
            <a:extLst>
              <a:ext uri="{FF2B5EF4-FFF2-40B4-BE49-F238E27FC236}">
                <a16:creationId xmlns:a16="http://schemas.microsoft.com/office/drawing/2014/main" id="{6F4B374D-9B4B-6F02-A8C5-9C5C2EB938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0400" y="2169350"/>
            <a:ext cx="5328000" cy="558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5" name="Zástupný obsah 12">
            <a:extLst>
              <a:ext uri="{FF2B5EF4-FFF2-40B4-BE49-F238E27FC236}">
                <a16:creationId xmlns:a16="http://schemas.microsoft.com/office/drawing/2014/main" id="{57EC11A9-174A-FB14-7484-BB53998C89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70400" y="2966518"/>
            <a:ext cx="5328000" cy="31536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A026EA3-65B9-CA84-35F4-082B64EF388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57EC179-A91C-6820-D136-40F078D1FAB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8513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a shrnut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53BFFB0-78BD-4B9B-05A2-A29940738D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19250" y="2160588"/>
            <a:ext cx="8964613" cy="395922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A5B4A3-CE6C-D146-238E-776842DE10B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2652368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a poděkován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3E493761-621F-1A06-8285-5573326198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375" y="641674"/>
            <a:ext cx="2765787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51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310E844-7027-4742-5478-59C3914FD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3600" y="6300000"/>
            <a:ext cx="4680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DA071ED-7901-3491-A09C-3FA8AA7B06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01" y="6300000"/>
            <a:ext cx="2700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cs-CZ" sz="1000"/>
              <a:t>Datum (upravte přes Vložení / Záhlaví a zápatí)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584000" y="6300000"/>
            <a:ext cx="91439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37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726" r:id="rId3"/>
    <p:sldLayoutId id="2147483722" r:id="rId4"/>
    <p:sldLayoutId id="2147483763" r:id="rId5"/>
    <p:sldLayoutId id="2147483678" r:id="rId6"/>
    <p:sldLayoutId id="2147483679" r:id="rId7"/>
    <p:sldLayoutId id="2147483651" r:id="rId8"/>
    <p:sldLayoutId id="2147483682" r:id="rId9"/>
    <p:sldLayoutId id="2147483683" r:id="rId10"/>
    <p:sldLayoutId id="2147483684" r:id="rId11"/>
    <p:sldLayoutId id="2147483755" r:id="rId12"/>
    <p:sldLayoutId id="2147483756" r:id="rId13"/>
    <p:sldLayoutId id="2147483688" r:id="rId14"/>
    <p:sldLayoutId id="2147483690" r:id="rId15"/>
    <p:sldLayoutId id="2147483724" r:id="rId16"/>
    <p:sldLayoutId id="2147483751" r:id="rId17"/>
    <p:sldLayoutId id="2147483654" r:id="rId18"/>
    <p:sldLayoutId id="2147483655" r:id="rId19"/>
    <p:sldLayoutId id="2147483719" r:id="rId20"/>
    <p:sldLayoutId id="2147483723" r:id="rId2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3"/>
          </a:solidFill>
          <a:latin typeface="+mn-lt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5"/>
          </a:solidFill>
          <a:latin typeface="+mn-lt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D28182C-6C25-39E3-D770-BE3404840A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3600" y="6300000"/>
            <a:ext cx="4680000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cs-CZ"/>
              <a:t>Ministerstvo zemědělství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068C4D7-DFC0-6EDB-70FE-6EC186A20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01" y="6300000"/>
            <a:ext cx="2700000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cs-CZ"/>
              <a:t>Datum (upravte přes Vložení / Záhlaví a zápatí)</a:t>
            </a:r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F255C820-CC56-37E2-AA41-F46591D20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3999" y="6300000"/>
            <a:ext cx="914399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D6E4F9-75C1-49AC-A1AF-83A9244DC0E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60" r:id="rId2"/>
    <p:sldLayoutId id="2147483761" r:id="rId3"/>
    <p:sldLayoutId id="2147483764" r:id="rId4"/>
    <p:sldLayoutId id="2147483765" r:id="rId5"/>
    <p:sldLayoutId id="2147483759" r:id="rId6"/>
    <p:sldLayoutId id="2147483734" r:id="rId7"/>
    <p:sldLayoutId id="2147483754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46" r:id="rId18"/>
    <p:sldLayoutId id="2147483747" r:id="rId19"/>
    <p:sldLayoutId id="2147483748" r:id="rId20"/>
    <p:sldLayoutId id="2147483749" r:id="rId21"/>
    <p:sldLayoutId id="2147483762" r:id="rId2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accent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Tx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500" kern="1200">
          <a:solidFill>
            <a:schemeClr val="accent2"/>
          </a:solidFill>
          <a:latin typeface="+mn-lt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500" kern="120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FEACA-1020-20A3-E183-1CEB85D8D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>
            <a:noAutofit/>
          </a:bodyPr>
          <a:lstStyle/>
          <a:p>
            <a:pPr>
              <a:defRPr sz="3700"/>
            </a:pPr>
            <a:r>
              <a:rPr lang="cs-CZ" dirty="0"/>
              <a:t>Dotační podmínky Přímých plateb a podmíněnosti v nové SZP- aktuální stav</a:t>
            </a:r>
            <a:br>
              <a:rPr lang="cs-CZ" dirty="0"/>
            </a:br>
            <a:br>
              <a:rPr lang="cs-CZ" noProof="0" dirty="0"/>
            </a:br>
            <a:endParaRPr lang="cs-CZ" noProof="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5F2B8E6-3E8B-6703-D17B-D3F0D3B65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5266944"/>
            <a:ext cx="5400000" cy="845532"/>
          </a:xfrm>
        </p:spPr>
        <p:txBody>
          <a:bodyPr/>
          <a:lstStyle/>
          <a:p>
            <a:r>
              <a:rPr lang="cs-CZ" dirty="0"/>
              <a:t>Ing. Bohdan Osoha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0E6CAC-5F4E-D3DE-615A-51ABB918A5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001" y="6300000"/>
            <a:ext cx="2700000" cy="365125"/>
          </a:xfrm>
        </p:spPr>
        <p:txBody>
          <a:bodyPr/>
          <a:lstStyle/>
          <a:p>
            <a:r>
              <a:rPr lang="cs-CZ"/>
              <a:t>15. 10. 2026 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D2160734-4ED7-76E4-E590-BDDA25860A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4000" y="641675"/>
            <a:ext cx="27686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87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3956B6B8-393C-B826-14B0-04AC67977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/>
          <a:p>
            <a:pPr>
              <a:defRPr sz="3700"/>
            </a:pPr>
            <a:r>
              <a:rPr lang="cs-CZ" sz="3700" dirty="0">
                <a:cs typeface="Arial"/>
              </a:rPr>
              <a:t>Stav vyjednávání legislativy SZP:</a:t>
            </a:r>
            <a:endParaRPr lang="cs-CZ" noProof="0" dirty="0">
              <a:cs typeface="Arial"/>
            </a:endParaRP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32F4ED25-8195-15D8-3129-EFC3CEE9365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93600" y="2211421"/>
            <a:ext cx="10545418" cy="3823619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cs-CZ" sz="2000" dirty="0">
                <a:cs typeface="Arial"/>
              </a:rPr>
              <a:t>Schválen </a:t>
            </a:r>
            <a:r>
              <a:rPr lang="cs-CZ" sz="2000" b="1" dirty="0">
                <a:cs typeface="Arial"/>
              </a:rPr>
              <a:t>č</a:t>
            </a:r>
            <a:r>
              <a:rPr lang="cs-CZ" sz="2000" b="1" dirty="0">
                <a:solidFill>
                  <a:srgbClr val="545860"/>
                </a:solidFill>
                <a:cs typeface="Arial"/>
              </a:rPr>
              <a:t>ástečný obecný přístup Rady</a:t>
            </a:r>
            <a:r>
              <a:rPr lang="cs-CZ" sz="2000" b="1" dirty="0">
                <a:cs typeface="Arial"/>
              </a:rPr>
              <a:t> k návrhům nařízení NRPP a nařízení k výkonnostnímu rámci</a:t>
            </a:r>
            <a:endParaRPr lang="cs-CZ" sz="2000" dirty="0">
              <a:cs typeface="Arial"/>
            </a:endParaRPr>
          </a:p>
          <a:p>
            <a:pPr marL="287655" indent="-287655"/>
            <a:r>
              <a:rPr lang="cs-CZ" sz="2000" b="1" dirty="0">
                <a:solidFill>
                  <a:srgbClr val="545860"/>
                </a:solidFill>
                <a:cs typeface="Arial"/>
              </a:rPr>
              <a:t>Listopad 2026- očekává se dosažení částečného obecného přístupu Rady</a:t>
            </a:r>
            <a:r>
              <a:rPr lang="cs-CZ" sz="2000" b="1" dirty="0">
                <a:cs typeface="Arial"/>
              </a:rPr>
              <a:t> </a:t>
            </a:r>
            <a:r>
              <a:rPr lang="cs-CZ" sz="2000" dirty="0">
                <a:cs typeface="Arial"/>
              </a:rPr>
              <a:t>– návrh nařízení k </a:t>
            </a:r>
            <a:r>
              <a:rPr lang="cs-CZ" sz="2000" b="1" dirty="0">
                <a:cs typeface="Arial"/>
              </a:rPr>
              <a:t>SZP </a:t>
            </a:r>
            <a:endParaRPr lang="en-US" dirty="0">
              <a:cs typeface="Arial"/>
            </a:endParaRPr>
          </a:p>
          <a:p>
            <a:pPr marL="287655" indent="-287655"/>
            <a:r>
              <a:rPr lang="cs-CZ" sz="2000" dirty="0">
                <a:cs typeface="Arial"/>
              </a:rPr>
              <a:t>Revidovaný </a:t>
            </a:r>
            <a:r>
              <a:rPr lang="cs-CZ" sz="2000" b="1" dirty="0">
                <a:cs typeface="Arial"/>
              </a:rPr>
              <a:t>negociační balíček </a:t>
            </a:r>
            <a:r>
              <a:rPr lang="cs-CZ" sz="2000" dirty="0">
                <a:cs typeface="Arial"/>
              </a:rPr>
              <a:t>– návrh </a:t>
            </a:r>
            <a:r>
              <a:rPr lang="cs-CZ" sz="2000" b="1" dirty="0">
                <a:cs typeface="Arial"/>
              </a:rPr>
              <a:t>VFR 2028+ projednání na zasedání Evropské Rady -</a:t>
            </a:r>
            <a:r>
              <a:rPr lang="cs-CZ" sz="2000" dirty="0">
                <a:cs typeface="Arial"/>
              </a:rPr>
              <a:t>listopad</a:t>
            </a:r>
          </a:p>
          <a:p>
            <a:pPr lvl="0"/>
            <a:r>
              <a:rPr lang="cs-CZ" sz="2000" dirty="0">
                <a:cs typeface="Arial"/>
              </a:rPr>
              <a:t>Konec roku 2026 hlasování AGRI výboru EP, poté hlasování na plenárním zasedání EP</a:t>
            </a:r>
          </a:p>
          <a:p>
            <a:r>
              <a:rPr lang="cs-CZ" sz="2000" noProof="0" dirty="0"/>
              <a:t>Začátek roku 2027- trialogy</a:t>
            </a:r>
          </a:p>
          <a:p>
            <a:pPr lvl="2"/>
            <a:endParaRPr lang="cs-CZ" noProof="0" dirty="0"/>
          </a:p>
          <a:p>
            <a:pPr lvl="3"/>
            <a:endParaRPr lang="cs-CZ" noProof="0" dirty="0"/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E28DF4A-64C9-4ED0-A7CC-62297C830B9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93600" y="6300000"/>
            <a:ext cx="4680000" cy="365125"/>
          </a:xfrm>
        </p:spPr>
        <p:txBody>
          <a:bodyPr/>
          <a:lstStyle/>
          <a:p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3888294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3AF5D-929C-B475-D5E9-532D0691D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větle modré podbarvení roku 2027"/>
          <p:cNvSpPr/>
          <p:nvPr/>
        </p:nvSpPr>
        <p:spPr>
          <a:xfrm>
            <a:off x="2109651" y="1554480"/>
            <a:ext cx="5543096" cy="4206240"/>
          </a:xfrm>
          <a:prstGeom prst="rect">
            <a:avLst/>
          </a:prstGeom>
          <a:solidFill>
            <a:srgbClr val="EAF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879B689-6301-33DB-AD80-E26EF24A9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3600" cy="594000"/>
          </a:xfrm>
        </p:spPr>
        <p:txBody>
          <a:bodyPr wrap="square">
            <a:noAutofit/>
          </a:bodyPr>
          <a:lstStyle/>
          <a:p>
            <a:pPr>
              <a:defRPr sz="3700"/>
            </a:pPr>
            <a:r>
              <a:rPr lang="cs-CZ" sz="3700" noProof="0"/>
              <a:t>Harmonogram přípravy NRPP 2028+</a:t>
            </a:r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DF36DCFF-C8A4-3E43-7928-C2C3D11E41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93600" y="6300000"/>
            <a:ext cx="4680000" cy="365125"/>
          </a:xfrm>
        </p:spPr>
        <p:txBody>
          <a:bodyPr/>
          <a:lstStyle/>
          <a:p>
            <a:r>
              <a:rPr lang="cs-CZ"/>
              <a:t>Ministerstvo zemědělství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785616"/>
            <a:ext cx="77724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cs-CZ" sz="1400" b="1">
                <a:solidFill>
                  <a:srgbClr val="D70C0F"/>
                </a:solidFill>
                <a:latin typeface="Arial"/>
              </a:rPr>
              <a:t>ČR</a:t>
            </a:r>
            <a:br>
              <a:rPr lang="cs-CZ"/>
            </a:br>
            <a:r>
              <a:rPr lang="cs-CZ" sz="1400" b="1">
                <a:solidFill>
                  <a:srgbClr val="D70C0F"/>
                </a:solidFill>
                <a:latin typeface="Arial"/>
              </a:rPr>
              <a:t>MMR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2194560"/>
            <a:ext cx="77724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cs-CZ" sz="1400" b="1">
                <a:solidFill>
                  <a:srgbClr val="00469B"/>
                </a:solidFill>
                <a:latin typeface="Arial"/>
              </a:rPr>
              <a:t>EU</a:t>
            </a:r>
            <a:br>
              <a:rPr lang="cs-CZ"/>
            </a:br>
            <a:r>
              <a:rPr lang="cs-CZ" sz="1400" b="1">
                <a:solidFill>
                  <a:srgbClr val="00469B"/>
                </a:solidFill>
                <a:latin typeface="Arial"/>
              </a:rPr>
              <a:t>EK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417320" y="4178808"/>
            <a:ext cx="9692640" cy="27940"/>
          </a:xfrm>
          <a:prstGeom prst="rect">
            <a:avLst/>
          </a:prstGeom>
          <a:solidFill>
            <a:srgbClr val="D70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417320" y="2587752"/>
            <a:ext cx="9692640" cy="27940"/>
          </a:xfrm>
          <a:prstGeom prst="rect">
            <a:avLst/>
          </a:prstGeom>
          <a:solidFill>
            <a:srgbClr val="0046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417320" y="1938528"/>
            <a:ext cx="8890" cy="3803904"/>
          </a:xfrm>
          <a:prstGeom prst="rect">
            <a:avLst/>
          </a:prstGeom>
          <a:solidFill>
            <a:srgbClr val="DC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96696" y="1664208"/>
            <a:ext cx="841248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1">
                <a:solidFill>
                  <a:srgbClr val="545860"/>
                </a:solidFill>
                <a:latin typeface="Arial"/>
              </a:rPr>
              <a:t>IV. Q 2026</a:t>
            </a:r>
          </a:p>
        </p:txBody>
      </p:sp>
      <p:sp>
        <p:nvSpPr>
          <p:cNvPr id="20" name="Oval 19"/>
          <p:cNvSpPr/>
          <p:nvPr/>
        </p:nvSpPr>
        <p:spPr>
          <a:xfrm>
            <a:off x="1344168" y="4105656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70C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344168" y="25146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46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2801982" y="1938528"/>
            <a:ext cx="8890" cy="3803904"/>
          </a:xfrm>
          <a:prstGeom prst="rect">
            <a:avLst/>
          </a:prstGeom>
          <a:solidFill>
            <a:srgbClr val="DC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381358" y="1664208"/>
            <a:ext cx="841248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</a:rPr>
              <a:t>I. Q 2027</a:t>
            </a:r>
          </a:p>
        </p:txBody>
      </p:sp>
      <p:sp>
        <p:nvSpPr>
          <p:cNvPr id="24" name="Oval 23"/>
          <p:cNvSpPr/>
          <p:nvPr/>
        </p:nvSpPr>
        <p:spPr>
          <a:xfrm>
            <a:off x="2728830" y="4105656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70C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2728830" y="25146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46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186645" y="1938528"/>
            <a:ext cx="8890" cy="3803904"/>
          </a:xfrm>
          <a:prstGeom prst="rect">
            <a:avLst/>
          </a:prstGeom>
          <a:solidFill>
            <a:srgbClr val="DC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766021" y="1664208"/>
            <a:ext cx="841248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</a:rPr>
              <a:t>II. Q 2027</a:t>
            </a:r>
          </a:p>
        </p:txBody>
      </p:sp>
      <p:sp>
        <p:nvSpPr>
          <p:cNvPr id="28" name="Oval 27"/>
          <p:cNvSpPr/>
          <p:nvPr/>
        </p:nvSpPr>
        <p:spPr>
          <a:xfrm>
            <a:off x="4113493" y="4105656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70C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4113493" y="25146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46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5571308" y="1938528"/>
            <a:ext cx="8890" cy="3803904"/>
          </a:xfrm>
          <a:prstGeom prst="rect">
            <a:avLst/>
          </a:prstGeom>
          <a:solidFill>
            <a:srgbClr val="DC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150684" y="1664208"/>
            <a:ext cx="841248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</a:rPr>
              <a:t>III. Q 2027</a:t>
            </a:r>
          </a:p>
        </p:txBody>
      </p:sp>
      <p:sp>
        <p:nvSpPr>
          <p:cNvPr id="32" name="Oval 31"/>
          <p:cNvSpPr/>
          <p:nvPr/>
        </p:nvSpPr>
        <p:spPr>
          <a:xfrm>
            <a:off x="5498156" y="4105656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70C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5498156" y="25146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46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955971" y="1938528"/>
            <a:ext cx="8890" cy="3803904"/>
          </a:xfrm>
          <a:prstGeom prst="rect">
            <a:avLst/>
          </a:prstGeom>
          <a:solidFill>
            <a:srgbClr val="DC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544237" y="1650111"/>
            <a:ext cx="841248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</a:rPr>
              <a:t>IV. Q 2027</a:t>
            </a:r>
          </a:p>
        </p:txBody>
      </p:sp>
      <p:sp>
        <p:nvSpPr>
          <p:cNvPr id="36" name="Oval 35"/>
          <p:cNvSpPr/>
          <p:nvPr/>
        </p:nvSpPr>
        <p:spPr>
          <a:xfrm>
            <a:off x="6882819" y="4105656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70C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6882819" y="25146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46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340634" y="1938528"/>
            <a:ext cx="8890" cy="3803904"/>
          </a:xfrm>
          <a:prstGeom prst="rect">
            <a:avLst/>
          </a:prstGeom>
          <a:solidFill>
            <a:srgbClr val="DC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920010" y="1664208"/>
            <a:ext cx="841248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rgbClr val="545860"/>
                </a:solidFill>
                <a:latin typeface="Arial"/>
              </a:rPr>
              <a:t>I. Q 2028</a:t>
            </a:r>
          </a:p>
        </p:txBody>
      </p:sp>
      <p:sp>
        <p:nvSpPr>
          <p:cNvPr id="40" name="Oval 39"/>
          <p:cNvSpPr/>
          <p:nvPr/>
        </p:nvSpPr>
        <p:spPr>
          <a:xfrm>
            <a:off x="8267482" y="4105656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70C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8267482" y="25146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46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9725297" y="1938528"/>
            <a:ext cx="8890" cy="3803904"/>
          </a:xfrm>
          <a:prstGeom prst="rect">
            <a:avLst/>
          </a:prstGeom>
          <a:solidFill>
            <a:srgbClr val="DC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9304673" y="1664208"/>
            <a:ext cx="841248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rgbClr val="545860"/>
                </a:solidFill>
                <a:latin typeface="Arial"/>
              </a:rPr>
              <a:t>II. Q 2028</a:t>
            </a:r>
          </a:p>
        </p:txBody>
      </p:sp>
      <p:sp>
        <p:nvSpPr>
          <p:cNvPr id="44" name="Oval 43"/>
          <p:cNvSpPr/>
          <p:nvPr/>
        </p:nvSpPr>
        <p:spPr>
          <a:xfrm>
            <a:off x="9652145" y="4105656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70C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9652145" y="25146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46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1097280" y="3429000"/>
            <a:ext cx="214884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rgbClr val="D70C0F"/>
                </a:solidFill>
                <a:latin typeface="Arial"/>
              </a:rPr>
              <a:t>10/2026–01/2027</a:t>
            </a:r>
            <a:br>
              <a:rPr lang="cs-CZ"/>
            </a:br>
            <a:r>
              <a:rPr lang="cs-CZ" sz="1200" b="0">
                <a:solidFill>
                  <a:srgbClr val="D70C0F"/>
                </a:solidFill>
                <a:latin typeface="Arial"/>
              </a:rPr>
              <a:t>Kapitoly, ŘO a alokace;</a:t>
            </a:r>
            <a:br>
              <a:rPr lang="cs-CZ"/>
            </a:br>
            <a:r>
              <a:rPr lang="cs-CZ" sz="1200" b="0">
                <a:solidFill>
                  <a:srgbClr val="D70C0F"/>
                </a:solidFill>
                <a:latin typeface="Arial"/>
              </a:rPr>
              <a:t>schválení vládou v lednu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246120" y="4334256"/>
            <a:ext cx="219456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rgbClr val="D70C0F"/>
                </a:solidFill>
                <a:latin typeface="Arial"/>
              </a:rPr>
              <a:t>Do 05/2027</a:t>
            </a:r>
            <a:br>
              <a:rPr lang="cs-CZ"/>
            </a:br>
            <a:r>
              <a:rPr lang="cs-CZ" sz="1200" b="0">
                <a:solidFill>
                  <a:srgbClr val="D70C0F"/>
                </a:solidFill>
                <a:latin typeface="Arial"/>
              </a:rPr>
              <a:t>Finální opatření, kapitoly</a:t>
            </a:r>
            <a:br>
              <a:rPr lang="cs-CZ"/>
            </a:br>
            <a:r>
              <a:rPr lang="cs-CZ" sz="1200" b="0">
                <a:solidFill>
                  <a:srgbClr val="D70C0F"/>
                </a:solidFill>
                <a:latin typeface="Arial"/>
              </a:rPr>
              <a:t>a ostatní části NRPP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54880" y="3429000"/>
            <a:ext cx="219456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rgbClr val="D70C0F"/>
                </a:solidFill>
                <a:latin typeface="Arial"/>
              </a:rPr>
              <a:t>06–08/2027</a:t>
            </a:r>
            <a:br>
              <a:rPr lang="cs-CZ"/>
            </a:br>
            <a:r>
              <a:rPr lang="cs-CZ" sz="1200" b="0">
                <a:solidFill>
                  <a:srgbClr val="D70C0F"/>
                </a:solidFill>
                <a:latin typeface="Arial"/>
              </a:rPr>
              <a:t>Vložení do šablony;</a:t>
            </a:r>
            <a:br>
              <a:rPr lang="cs-CZ"/>
            </a:br>
            <a:r>
              <a:rPr lang="cs-CZ" sz="1200" b="0">
                <a:solidFill>
                  <a:srgbClr val="D70C0F"/>
                </a:solidFill>
                <a:latin typeface="Arial"/>
              </a:rPr>
              <a:t>finální NRPP 1. 9. 2027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45590" y="4334377"/>
            <a:ext cx="214884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rgbClr val="D70C0F"/>
                </a:solidFill>
                <a:latin typeface="Arial"/>
              </a:rPr>
              <a:t>09–12/2027</a:t>
            </a:r>
            <a:br>
              <a:rPr lang="cs-CZ"/>
            </a:br>
            <a:r>
              <a:rPr lang="cs-CZ" sz="1200" b="0">
                <a:solidFill>
                  <a:srgbClr val="D70C0F"/>
                </a:solidFill>
                <a:latin typeface="Arial"/>
              </a:rPr>
              <a:t>VPŘ, MPŘ; předložení</a:t>
            </a:r>
            <a:br>
              <a:rPr lang="cs-CZ"/>
            </a:br>
            <a:r>
              <a:rPr lang="cs-CZ" sz="1200" b="0">
                <a:solidFill>
                  <a:srgbClr val="D70C0F"/>
                </a:solidFill>
                <a:latin typeface="Arial"/>
              </a:rPr>
              <a:t>vládě v prosinci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383280" y="1920240"/>
            <a:ext cx="214884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rgbClr val="00469B"/>
                </a:solidFill>
                <a:latin typeface="Arial"/>
              </a:rPr>
              <a:t>Do II. Q / od 06/2027</a:t>
            </a:r>
            <a:br>
              <a:rPr lang="cs-CZ"/>
            </a:br>
            <a:r>
              <a:rPr lang="cs-CZ" sz="1200" b="0">
                <a:solidFill>
                  <a:srgbClr val="00469B"/>
                </a:solidFill>
                <a:latin typeface="Arial"/>
              </a:rPr>
              <a:t>Konzultace s partnery /</a:t>
            </a:r>
            <a:br>
              <a:rPr lang="cs-CZ"/>
            </a:br>
            <a:r>
              <a:rPr lang="cs-CZ" sz="1200" b="0">
                <a:solidFill>
                  <a:srgbClr val="00469B"/>
                </a:solidFill>
                <a:latin typeface="Arial"/>
              </a:rPr>
              <a:t>formální předkládání*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709160" y="2752344"/>
            <a:ext cx="205740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rgbClr val="00469B"/>
                </a:solidFill>
                <a:latin typeface="Arial"/>
              </a:rPr>
              <a:t>Léto 2027</a:t>
            </a:r>
            <a:br>
              <a:rPr lang="cs-CZ"/>
            </a:br>
            <a:r>
              <a:rPr lang="cs-CZ" sz="1200" b="0">
                <a:solidFill>
                  <a:srgbClr val="00469B"/>
                </a:solidFill>
                <a:latin typeface="Arial"/>
              </a:rPr>
              <a:t>Předloženy všechny</a:t>
            </a:r>
            <a:br>
              <a:rPr lang="cs-CZ"/>
            </a:br>
            <a:r>
              <a:rPr lang="cs-CZ" sz="1200" b="0">
                <a:solidFill>
                  <a:srgbClr val="00469B"/>
                </a:solidFill>
                <a:latin typeface="Arial"/>
              </a:rPr>
              <a:t>plány NRPP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26480" y="1920240"/>
            <a:ext cx="214884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rgbClr val="00469B"/>
                </a:solidFill>
                <a:latin typeface="Arial"/>
              </a:rPr>
              <a:t>III.–IV. Q 2027</a:t>
            </a:r>
            <a:br>
              <a:rPr lang="cs-CZ"/>
            </a:br>
            <a:r>
              <a:rPr lang="cs-CZ" sz="1200" b="0">
                <a:solidFill>
                  <a:srgbClr val="00469B"/>
                </a:solidFill>
                <a:latin typeface="Arial"/>
              </a:rPr>
              <a:t>Hodnocení NRPP EK a návrhy</a:t>
            </a:r>
            <a:br>
              <a:rPr lang="cs-CZ"/>
            </a:br>
            <a:r>
              <a:rPr lang="cs-CZ" sz="1200" b="0">
                <a:solidFill>
                  <a:srgbClr val="00469B"/>
                </a:solidFill>
                <a:latin typeface="Arial"/>
              </a:rPr>
              <a:t>na přijetí Radou</a:t>
            </a:r>
          </a:p>
        </p:txBody>
      </p:sp>
      <p:sp>
        <p:nvSpPr>
          <p:cNvPr id="54" name="Rectangle 41"/>
          <p:cNvSpPr/>
          <p:nvPr/>
        </p:nvSpPr>
        <p:spPr>
          <a:xfrm>
            <a:off x="11109960" y="1938528"/>
            <a:ext cx="8890" cy="3803904"/>
          </a:xfrm>
          <a:prstGeom prst="rect">
            <a:avLst/>
          </a:prstGeom>
          <a:solidFill>
            <a:srgbClr val="DC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42"/>
          <p:cNvSpPr txBox="1"/>
          <p:nvPr/>
        </p:nvSpPr>
        <p:spPr>
          <a:xfrm>
            <a:off x="10689336" y="1664208"/>
            <a:ext cx="841248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rgbClr val="545860"/>
                </a:solidFill>
                <a:latin typeface="Arial"/>
              </a:rPr>
              <a:t>III. Q 2028</a:t>
            </a:r>
          </a:p>
        </p:txBody>
      </p:sp>
      <p:sp>
        <p:nvSpPr>
          <p:cNvPr id="56" name="Oval 43"/>
          <p:cNvSpPr/>
          <p:nvPr/>
        </p:nvSpPr>
        <p:spPr>
          <a:xfrm>
            <a:off x="11036808" y="4105656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70C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44"/>
          <p:cNvSpPr/>
          <p:nvPr/>
        </p:nvSpPr>
        <p:spPr>
          <a:xfrm>
            <a:off x="11036808" y="25146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46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48"/>
          <p:cNvSpPr txBox="1"/>
          <p:nvPr/>
        </p:nvSpPr>
        <p:spPr>
          <a:xfrm>
            <a:off x="7858614" y="3429254"/>
            <a:ext cx="210312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0" dirty="0">
                <a:solidFill>
                  <a:srgbClr val="D70C0F"/>
                </a:solidFill>
                <a:latin typeface="Arial"/>
              </a:rPr>
              <a:t>01/2028</a:t>
            </a:r>
            <a:br>
              <a:rPr dirty="0"/>
            </a:br>
            <a:r>
              <a:rPr sz="1200" b="0" dirty="0" err="1">
                <a:solidFill>
                  <a:srgbClr val="D70C0F"/>
                </a:solidFill>
                <a:latin typeface="Arial"/>
              </a:rPr>
              <a:t>Předložení</a:t>
            </a:r>
            <a:r>
              <a:rPr sz="1200" b="0" dirty="0">
                <a:solidFill>
                  <a:srgbClr val="D70C0F"/>
                </a:solidFill>
                <a:latin typeface="Arial"/>
              </a:rPr>
              <a:t> NRPP EK</a:t>
            </a:r>
            <a:br>
              <a:rPr dirty="0"/>
            </a:br>
            <a:endParaRPr sz="1200" b="0" dirty="0">
              <a:solidFill>
                <a:srgbClr val="D70C0F"/>
              </a:solidFill>
              <a:latin typeface="Arial"/>
            </a:endParaRPr>
          </a:p>
        </p:txBody>
      </p:sp>
      <p:sp>
        <p:nvSpPr>
          <p:cNvPr id="60" name="TextBox 51"/>
          <p:cNvSpPr txBox="1"/>
          <p:nvPr/>
        </p:nvSpPr>
        <p:spPr>
          <a:xfrm>
            <a:off x="10012680" y="1920240"/>
            <a:ext cx="201168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err="1">
                <a:solidFill>
                  <a:srgbClr val="00469B"/>
                </a:solidFill>
                <a:latin typeface="Arial"/>
              </a:rPr>
              <a:t>dead</a:t>
            </a:r>
            <a:r>
              <a:rPr lang="cs-CZ" sz="1200">
                <a:solidFill>
                  <a:srgbClr val="00469B"/>
                </a:solidFill>
                <a:latin typeface="Arial"/>
              </a:rPr>
              <a:t>-line pro schválení NRPP, aby mohl MS čerpat </a:t>
            </a:r>
            <a:br>
              <a:rPr/>
            </a:br>
            <a:r>
              <a:rPr sz="1200" b="0" err="1">
                <a:solidFill>
                  <a:srgbClr val="00469B"/>
                </a:solidFill>
                <a:latin typeface="Arial"/>
              </a:rPr>
              <a:t>předfinancování</a:t>
            </a:r>
            <a:r>
              <a:rPr sz="1200" b="0">
                <a:solidFill>
                  <a:srgbClr val="00469B"/>
                </a:solidFill>
                <a:latin typeface="Arial"/>
              </a:rPr>
              <a:t> 2028</a:t>
            </a:r>
          </a:p>
        </p:txBody>
      </p:sp>
      <p:sp>
        <p:nvSpPr>
          <p:cNvPr id="61" name="TextBox 52"/>
          <p:cNvSpPr txBox="1"/>
          <p:nvPr/>
        </p:nvSpPr>
        <p:spPr>
          <a:xfrm>
            <a:off x="960120" y="6007608"/>
            <a:ext cx="1051560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err="1">
                <a:solidFill>
                  <a:srgbClr val="7F8FA6"/>
                </a:solidFill>
                <a:latin typeface="Arial"/>
              </a:rPr>
              <a:t>Zdroje</a:t>
            </a:r>
            <a:r>
              <a:rPr sz="900" b="0">
                <a:solidFill>
                  <a:srgbClr val="7F8FA6"/>
                </a:solidFill>
                <a:latin typeface="Arial"/>
              </a:rPr>
              <a:t>: MMR, PS NRPP 17. 9. 2026, s. 7; EK, wk10992-ad01.en26.</a:t>
            </a:r>
          </a:p>
        </p:txBody>
      </p:sp>
      <p:sp>
        <p:nvSpPr>
          <p:cNvPr id="62" name="Rectangle 16"/>
          <p:cNvSpPr/>
          <p:nvPr/>
        </p:nvSpPr>
        <p:spPr>
          <a:xfrm>
            <a:off x="1417320" y="5559552"/>
            <a:ext cx="9692640" cy="279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Oval 20"/>
          <p:cNvSpPr/>
          <p:nvPr/>
        </p:nvSpPr>
        <p:spPr>
          <a:xfrm>
            <a:off x="1344168" y="54864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Oval 24"/>
          <p:cNvSpPr/>
          <p:nvPr/>
        </p:nvSpPr>
        <p:spPr>
          <a:xfrm>
            <a:off x="2728830" y="54864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Oval 28"/>
          <p:cNvSpPr/>
          <p:nvPr/>
        </p:nvSpPr>
        <p:spPr>
          <a:xfrm>
            <a:off x="4113493" y="5486400"/>
            <a:ext cx="146304" cy="146304"/>
          </a:xfrm>
          <a:prstGeom prst="ellipse">
            <a:avLst/>
          </a:prstGeom>
          <a:solidFill>
            <a:srgbClr val="000000"/>
          </a:solidFill>
          <a:ln w="1524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Oval 32"/>
          <p:cNvSpPr/>
          <p:nvPr/>
        </p:nvSpPr>
        <p:spPr>
          <a:xfrm>
            <a:off x="5498156" y="54864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36"/>
          <p:cNvSpPr/>
          <p:nvPr/>
        </p:nvSpPr>
        <p:spPr>
          <a:xfrm>
            <a:off x="6882819" y="54864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Oval 40"/>
          <p:cNvSpPr/>
          <p:nvPr/>
        </p:nvSpPr>
        <p:spPr>
          <a:xfrm>
            <a:off x="8267482" y="54864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Oval 44"/>
          <p:cNvSpPr/>
          <p:nvPr/>
        </p:nvSpPr>
        <p:spPr>
          <a:xfrm>
            <a:off x="9652145" y="5486400"/>
            <a:ext cx="146304" cy="146304"/>
          </a:xfrm>
          <a:prstGeom prst="ellipse">
            <a:avLst/>
          </a:prstGeom>
          <a:solidFill>
            <a:srgbClr val="000000"/>
          </a:solidFill>
          <a:ln w="1524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Oval 44"/>
          <p:cNvSpPr/>
          <p:nvPr/>
        </p:nvSpPr>
        <p:spPr>
          <a:xfrm>
            <a:off x="11036808" y="5486400"/>
            <a:ext cx="146304" cy="14630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14"/>
          <p:cNvSpPr txBox="1"/>
          <p:nvPr/>
        </p:nvSpPr>
        <p:spPr>
          <a:xfrm>
            <a:off x="502920" y="5330952"/>
            <a:ext cx="777240" cy="4297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cs-CZ" sz="1400" b="1">
                <a:solidFill>
                  <a:srgbClr val="000000"/>
                </a:solidFill>
                <a:latin typeface="Arial"/>
              </a:rPr>
              <a:t>MZe</a:t>
            </a:r>
          </a:p>
        </p:txBody>
      </p:sp>
      <p:sp>
        <p:nvSpPr>
          <p:cNvPr id="72" name="TextBox 50"/>
          <p:cNvSpPr txBox="1"/>
          <p:nvPr/>
        </p:nvSpPr>
        <p:spPr>
          <a:xfrm>
            <a:off x="2860765" y="5010912"/>
            <a:ext cx="2651760" cy="4023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rgbClr val="000000"/>
                </a:solidFill>
                <a:latin typeface="Arial"/>
              </a:rPr>
              <a:t>Duben–květen 2027</a:t>
            </a:r>
            <a:br/>
            <a:r>
              <a:rPr lang="cs-CZ" sz="1200" b="0">
                <a:solidFill>
                  <a:srgbClr val="000000"/>
                </a:solidFill>
                <a:latin typeface="Arial"/>
              </a:rPr>
              <a:t>Příjem jednotné žádosti</a:t>
            </a:r>
          </a:p>
        </p:txBody>
      </p:sp>
      <p:sp>
        <p:nvSpPr>
          <p:cNvPr id="73" name="TextBox 50"/>
          <p:cNvSpPr txBox="1"/>
          <p:nvPr/>
        </p:nvSpPr>
        <p:spPr>
          <a:xfrm>
            <a:off x="8399417" y="5010912"/>
            <a:ext cx="2651760" cy="4023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rgbClr val="000000"/>
                </a:solidFill>
                <a:latin typeface="Arial"/>
              </a:rPr>
              <a:t>Duben–květen 2028</a:t>
            </a:r>
            <a:br/>
            <a:r>
              <a:rPr lang="cs-CZ" sz="1200" b="0">
                <a:solidFill>
                  <a:srgbClr val="000000"/>
                </a:solidFill>
                <a:latin typeface="Arial"/>
              </a:rPr>
              <a:t>Příjem jednotné žádosti</a:t>
            </a:r>
          </a:p>
        </p:txBody>
      </p:sp>
      <p:sp>
        <p:nvSpPr>
          <p:cNvPr id="74" name="Left Arrow 73"/>
          <p:cNvSpPr/>
          <p:nvPr/>
        </p:nvSpPr>
        <p:spPr>
          <a:xfrm>
            <a:off x="6958702" y="5754489"/>
            <a:ext cx="2776619" cy="146304"/>
          </a:xfrm>
          <a:prstGeom prst="leftArrow">
            <a:avLst/>
          </a:prstGeom>
          <a:solidFill>
            <a:srgbClr val="FFD7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5852160" y="6049502"/>
            <a:ext cx="466344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1200" b="0">
                <a:solidFill>
                  <a:srgbClr val="FFC000"/>
                </a:solidFill>
                <a:latin typeface="Arial"/>
              </a:rPr>
              <a:t>Při riziku zpoždění NRPP: možné dřívější</a:t>
            </a:r>
          </a:p>
          <a:p>
            <a:pPr algn="ctr"/>
            <a:r>
              <a:rPr lang="cs-CZ" sz="1200" b="0">
                <a:solidFill>
                  <a:srgbClr val="FFC000"/>
                </a:solidFill>
                <a:latin typeface="Arial"/>
              </a:rPr>
              <a:t>rozhodnutí o financování vybraných intervencí SZP</a:t>
            </a:r>
          </a:p>
        </p:txBody>
      </p:sp>
    </p:spTree>
    <p:extLst>
      <p:ext uri="{BB962C8B-B14F-4D97-AF65-F5344CB8AC3E}">
        <p14:creationId xmlns:p14="http://schemas.microsoft.com/office/powerpoint/2010/main" val="2988880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E874A-9464-83A4-0A05-6D46E365B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1187F7-8B0A-E98A-1480-6C862A80D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solidFill>
                  <a:srgbClr val="0050A4"/>
                </a:solidFill>
                <a:cs typeface="Arial"/>
              </a:rPr>
              <a:t>Návrh PGA k SZP 2028+ - zásadní úpravy</a:t>
            </a:r>
            <a:br>
              <a:rPr lang="cs-CZ"/>
            </a:br>
            <a:br>
              <a:rPr lang="cs-CZ"/>
            </a:br>
            <a:endParaRPr lang="cs-CZ" noProof="0"/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3C011A4B-33D8-FD1D-D3EE-97B21E582A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75" y="1209675"/>
            <a:ext cx="9900000" cy="505860"/>
          </a:xfrm>
        </p:spPr>
        <p:txBody>
          <a:bodyPr/>
          <a:lstStyle/>
          <a:p>
            <a:r>
              <a:rPr lang="pl-PL" dirty="0"/>
              <a:t>Výsledek pro jednání ministrů zemědělství v rámci Rady AGRIFISH</a:t>
            </a:r>
            <a:endParaRPr lang="cs-CZ" dirty="0">
              <a:solidFill>
                <a:srgbClr val="D70C0F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3B73F7-8405-82ED-96E4-996FBE93687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4075" y="1834080"/>
            <a:ext cx="11093855" cy="4475445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cs-CZ" b="1" dirty="0">
                <a:solidFill>
                  <a:schemeClr val="accent1"/>
                </a:solidFill>
                <a:cs typeface="Arial"/>
              </a:rPr>
              <a:t>Definice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</a:pPr>
            <a:r>
              <a:rPr lang="cs-CZ" dirty="0"/>
              <a:t>Přesun zemědělských definic z nařízení NRPP do nařízení SZP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</a:pPr>
            <a:r>
              <a:rPr lang="cs-CZ" dirty="0">
                <a:cs typeface="Arial"/>
              </a:rPr>
              <a:t>K definici zemědělce doplněna definice aktivního zemědělce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</a:pPr>
            <a:r>
              <a:rPr lang="cs-CZ" dirty="0">
                <a:cs typeface="Arial"/>
              </a:rPr>
              <a:t>Zemědělec = ten, kdo vykonává zemědělskou činnost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</a:pPr>
            <a:r>
              <a:rPr lang="cs-CZ" dirty="0">
                <a:cs typeface="Arial"/>
              </a:rPr>
              <a:t>Aktivní zemědělec = ten, kdo vykonává stanovenou minimální úroveň zemědělské činnosti,  členské státy vymezí kritéria na základě příjmů, pracovních vstupů nebo údajů v registrech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</a:pPr>
            <a:r>
              <a:rPr lang="cs-CZ" dirty="0">
                <a:cs typeface="Arial"/>
              </a:rPr>
              <a:t>AZ se vztahuje na DABIS, CIS, malého zemědělce a ANC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</a:pPr>
            <a:r>
              <a:rPr lang="cs-CZ" dirty="0">
                <a:cs typeface="Arial"/>
              </a:rPr>
              <a:t>Způsobilý hektar – důraz na právní důvod užívaní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b="1" dirty="0" err="1">
                <a:solidFill>
                  <a:schemeClr val="accent1"/>
                </a:solidFill>
                <a:cs typeface="Arial"/>
              </a:rPr>
              <a:t>Farm</a:t>
            </a:r>
            <a:r>
              <a:rPr lang="cs-CZ" b="1" dirty="0">
                <a:solidFill>
                  <a:schemeClr val="accent1"/>
                </a:solidFill>
                <a:cs typeface="Arial"/>
              </a:rPr>
              <a:t> </a:t>
            </a:r>
            <a:r>
              <a:rPr lang="cs-CZ" b="1" dirty="0" err="1">
                <a:solidFill>
                  <a:schemeClr val="accent1"/>
                </a:solidFill>
                <a:cs typeface="Arial"/>
              </a:rPr>
              <a:t>Stewardship</a:t>
            </a:r>
            <a:endParaRPr lang="cs-CZ" b="1" dirty="0">
              <a:solidFill>
                <a:schemeClr val="accent1"/>
              </a:solidFill>
              <a:cs typeface="Arial"/>
            </a:endParaRPr>
          </a:p>
          <a:p>
            <a:pPr marL="287655" indent="-287655">
              <a:spcBef>
                <a:spcPts val="0"/>
              </a:spcBef>
              <a:spcAft>
                <a:spcPts val="0"/>
              </a:spcAft>
            </a:pPr>
            <a:r>
              <a:rPr lang="cs-CZ" dirty="0">
                <a:cs typeface="Arial"/>
              </a:rPr>
              <a:t>Vypuštěna sociální kondicionalita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</a:pPr>
            <a:r>
              <a:rPr lang="cs-CZ" dirty="0">
                <a:cs typeface="Arial"/>
              </a:rPr>
              <a:t>Vypuštěno téma ochrany podzemních vod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</a:pPr>
            <a:r>
              <a:rPr lang="cs-CZ" dirty="0">
                <a:cs typeface="Arial"/>
              </a:rPr>
              <a:t>Zdůrazněno téma biodiverzity a ochrany krajinných prvků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</a:pPr>
            <a:r>
              <a:rPr lang="cs-CZ" dirty="0">
                <a:cs typeface="Arial"/>
              </a:rPr>
              <a:t>Ochranné postupy možno implementovat skrze národní legislativu (jako PPH)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dirty="0"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AD27A92-54C4-DF8E-2310-583AAACFE04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3735353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831D1-C364-69F2-4071-78E5D6716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CCC552-9F5D-7F17-F984-0B3D2B9F6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solidFill>
                  <a:srgbClr val="0050A4"/>
                </a:solidFill>
                <a:cs typeface="Arial"/>
              </a:rPr>
              <a:t>Návrh PGA k SZP 2028+ - zásadní úpravy</a:t>
            </a:r>
            <a:br>
              <a:rPr lang="cs-CZ"/>
            </a:br>
            <a:br>
              <a:rPr lang="cs-CZ"/>
            </a:br>
            <a:endParaRPr lang="cs-CZ" noProof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1347193-9D4F-2334-A26A-B905E01DDD9F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4740" y="1697665"/>
            <a:ext cx="11093190" cy="426368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cs-CZ" sz="2400" b="1">
                <a:solidFill>
                  <a:schemeClr val="accent1"/>
                </a:solidFill>
                <a:cs typeface="Arial"/>
              </a:rPr>
              <a:t>DABIS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 sz="2400">
                <a:cs typeface="Arial"/>
              </a:rPr>
              <a:t>Navýšení sazby pro mladé zemědělce povinné, další diferenciace možná</a:t>
            </a:r>
          </a:p>
          <a:p>
            <a:pPr marL="287655" lvl="2" indent="-287655">
              <a:spcAft>
                <a:spcPts val="0"/>
              </a:spcAft>
              <a:buFont typeface="Courier New" pitchFamily="2" charset="2"/>
              <a:buChar char="o"/>
            </a:pPr>
            <a:r>
              <a:rPr lang="cs-CZ" sz="2400">
                <a:solidFill>
                  <a:schemeClr val="tx1"/>
                </a:solidFill>
                <a:cs typeface="Arial"/>
              </a:rPr>
              <a:t>Sazba DABIS, degresivita a zastropování nejsou součástí PGA, ale diskusí o negoboxu k VFR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2400" b="1">
                <a:solidFill>
                  <a:schemeClr val="accent1"/>
                </a:solidFill>
                <a:cs typeface="Arial"/>
              </a:rPr>
              <a:t>Platba pro malé zemědělce</a:t>
            </a:r>
            <a:endParaRPr lang="cs-CZ" sz="2400">
              <a:solidFill>
                <a:schemeClr val="accent1"/>
              </a:solidFill>
              <a:cs typeface="Arial"/>
            </a:endParaRP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 sz="2400">
                <a:cs typeface="Arial"/>
              </a:rPr>
              <a:t>Zavedení dobrovolné 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2400" b="1">
                <a:solidFill>
                  <a:schemeClr val="accent1"/>
                </a:solidFill>
                <a:cs typeface="Arial"/>
              </a:rPr>
              <a:t>Platba vázaná na produkci</a:t>
            </a:r>
            <a:endParaRPr lang="cs-CZ" sz="2400">
              <a:solidFill>
                <a:schemeClr val="accent1"/>
              </a:solidFill>
            </a:endParaRP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 sz="2400">
                <a:cs typeface="Arial"/>
              </a:rPr>
              <a:t>Není podmíněno omezováním intenzity živočišné výroby v nitrátově zranitelných oblastech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 sz="2400">
                <a:cs typeface="Arial"/>
              </a:rPr>
              <a:t>Prokazuje se skutečnost, že se sektor nachází v obtížích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71A6EEC-F3E2-8583-ED3B-A33937929E34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415760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5085E-6FAC-BBFE-4C93-060D0636E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893805-4439-4D67-2FDF-EA5244531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solidFill>
                  <a:srgbClr val="0050A4"/>
                </a:solidFill>
                <a:cs typeface="Arial"/>
              </a:rPr>
              <a:t>Návrh PGA k SZP 2028+ - zásadní úpravy</a:t>
            </a:r>
            <a:br>
              <a:rPr lang="cs-CZ"/>
            </a:br>
            <a:br>
              <a:rPr lang="cs-CZ"/>
            </a:br>
            <a:endParaRPr lang="cs-CZ" noProof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781C835-3999-1BA9-01B4-134A0D469A3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3670" y="1704975"/>
            <a:ext cx="11084330" cy="425637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cs-CZ" b="1">
                <a:solidFill>
                  <a:schemeClr val="accent1"/>
                </a:solidFill>
                <a:cs typeface="Arial"/>
              </a:rPr>
              <a:t>Prioritní oblasti životního prostředí a klimatu (čl. 4)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>
                <a:cs typeface="Arial"/>
              </a:rPr>
              <a:t>Odstraněna povinnost pro ČS zavést v oblastech zranitelných dusičnany (ZOD) povinnou podporu na </a:t>
            </a:r>
            <a:r>
              <a:rPr lang="cs-CZ" err="1">
                <a:cs typeface="Arial"/>
              </a:rPr>
              <a:t>extenzifikaci</a:t>
            </a:r>
            <a:r>
              <a:rPr lang="cs-CZ">
                <a:cs typeface="Arial"/>
              </a:rPr>
              <a:t> chovu hospodářských zvířat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b="1">
                <a:solidFill>
                  <a:schemeClr val="accent1"/>
                </a:solidFill>
                <a:cs typeface="Arial"/>
              </a:rPr>
              <a:t>Platby na přírodní či jiná omezení pro určité oblasti – ANC (čl. 8)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>
                <a:cs typeface="Arial"/>
              </a:rPr>
              <a:t>Zavedena dobrovolnost pro poskytování podpory a svázáno s </a:t>
            </a:r>
            <a:r>
              <a:rPr lang="cs-CZ" b="1">
                <a:cs typeface="Arial"/>
              </a:rPr>
              <a:t>aktivním zemědělcem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>
                <a:cs typeface="Arial"/>
              </a:rPr>
              <a:t>Zpřesnění „</a:t>
            </a:r>
            <a:r>
              <a:rPr lang="cs-CZ" b="1">
                <a:cs typeface="Arial"/>
              </a:rPr>
              <a:t>nově</a:t>
            </a:r>
            <a:r>
              <a:rPr lang="cs-CZ">
                <a:cs typeface="Arial"/>
              </a:rPr>
              <a:t>“ vymezených území na základě dodatečných znevýhodnění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>
                <a:cs typeface="Arial"/>
              </a:rPr>
              <a:t>Upřesnění, že se jedná o </a:t>
            </a:r>
            <a:r>
              <a:rPr lang="cs-CZ" b="1">
                <a:cs typeface="Arial"/>
              </a:rPr>
              <a:t>roční</a:t>
            </a:r>
            <a:r>
              <a:rPr lang="cs-CZ">
                <a:cs typeface="Arial"/>
              </a:rPr>
              <a:t> platby s účelem </a:t>
            </a:r>
            <a:r>
              <a:rPr lang="cs-CZ" b="1">
                <a:cs typeface="Arial"/>
              </a:rPr>
              <a:t>úplné či částečné </a:t>
            </a:r>
            <a:r>
              <a:rPr lang="cs-CZ">
                <a:cs typeface="Arial"/>
              </a:rPr>
              <a:t>kompenzace dodatečných nákladů a ušlých příjmů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b="1">
                <a:solidFill>
                  <a:schemeClr val="accent1"/>
                </a:solidFill>
                <a:cs typeface="Arial"/>
              </a:rPr>
              <a:t>Podpora na znevýhodnění vyplývající z určitých závazných požadavků (čl. 9)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>
                <a:cs typeface="Arial"/>
              </a:rPr>
              <a:t>Upřesnění, že se jedná o </a:t>
            </a:r>
            <a:r>
              <a:rPr lang="cs-CZ" b="1">
                <a:cs typeface="Arial"/>
              </a:rPr>
              <a:t>roční </a:t>
            </a:r>
            <a:r>
              <a:rPr lang="cs-CZ">
                <a:cs typeface="Arial"/>
              </a:rPr>
              <a:t>platby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>
                <a:cs typeface="Arial"/>
              </a:rPr>
              <a:t>Rozšířen výčet způsobilých příjemců o „</a:t>
            </a:r>
            <a:r>
              <a:rPr lang="cs-CZ" b="1">
                <a:cs typeface="Arial"/>
              </a:rPr>
              <a:t>další příjemci</a:t>
            </a:r>
            <a:r>
              <a:rPr lang="cs-CZ">
                <a:cs typeface="Arial"/>
              </a:rPr>
              <a:t>“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93550FD-7D3D-E4A4-6F24-43A0BCACC42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811516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96DAD-F2C6-B15D-B687-1E7205A9B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83069A-6851-26AE-0746-7D225DFD0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solidFill>
                  <a:srgbClr val="0050A4"/>
                </a:solidFill>
                <a:cs typeface="Arial"/>
              </a:rPr>
              <a:t>Návrh PGA k SZP 2028+ - zásadní úpravy</a:t>
            </a:r>
            <a:br>
              <a:rPr lang="cs-CZ"/>
            </a:br>
            <a:br>
              <a:rPr lang="cs-CZ"/>
            </a:br>
            <a:endParaRPr lang="cs-CZ" noProof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26255C-EE51-E534-B93C-A9B2594F0E79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3670" y="2057400"/>
            <a:ext cx="11084330" cy="3903945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cs-CZ" b="1" err="1">
                <a:solidFill>
                  <a:schemeClr val="accent1"/>
                </a:solidFill>
                <a:cs typeface="Arial"/>
              </a:rPr>
              <a:t>Agroenvironmentální</a:t>
            </a:r>
            <a:r>
              <a:rPr lang="cs-CZ" b="1">
                <a:solidFill>
                  <a:schemeClr val="accent1"/>
                </a:solidFill>
                <a:cs typeface="Arial"/>
              </a:rPr>
              <a:t> a klimatické aktivity (čl. 10)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>
                <a:cs typeface="Arial"/>
              </a:rPr>
              <a:t>Doplněna „dobrovolnost“ přijatého závazku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>
                <a:cs typeface="Arial"/>
              </a:rPr>
              <a:t>Závazky mohou být ve formě jednoletých nebo víceletých 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>
                <a:cs typeface="Arial"/>
              </a:rPr>
              <a:t>Odstraněna explicitní podpora pro EZ a </a:t>
            </a:r>
            <a:r>
              <a:rPr lang="cs-CZ" err="1">
                <a:cs typeface="Arial"/>
              </a:rPr>
              <a:t>extenzifikaci</a:t>
            </a:r>
            <a:r>
              <a:rPr lang="cs-CZ">
                <a:cs typeface="Arial"/>
              </a:rPr>
              <a:t> chovu hospodářských zvířat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>
                <a:cs typeface="Arial"/>
              </a:rPr>
              <a:t>Přechodový nástroj uveden jako „dobrovolný“, odstraněna povinnost akčního plánu a doplněn maximální limit podpory (</a:t>
            </a:r>
            <a:r>
              <a:rPr lang="cs-CZ" sz="1800">
                <a:cs typeface="Arial"/>
              </a:rPr>
              <a:t>200 tis. EUR)</a:t>
            </a:r>
            <a:endParaRPr lang="cs-CZ">
              <a:cs typeface="Arial"/>
            </a:endParaRP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>
                <a:cs typeface="Arial"/>
              </a:rPr>
              <a:t>Upraveny prioritní oblasti – doplněny: kvalita ovzduší, obnova biodiversity, udržitelné použití pesticidů, sekvestrace uhlíku</a:t>
            </a:r>
          </a:p>
          <a:p>
            <a:pPr marL="287655" indent="-287655"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r>
              <a:rPr lang="cs-CZ">
                <a:cs typeface="Arial"/>
              </a:rPr>
              <a:t>Pro závazky doplněna revizní klausule, při úpravě </a:t>
            </a:r>
            <a:r>
              <a:rPr lang="cs-CZ" err="1">
                <a:cs typeface="Arial"/>
              </a:rPr>
              <a:t>baseline</a:t>
            </a:r>
            <a:r>
              <a:rPr lang="cs-CZ">
                <a:cs typeface="Arial"/>
              </a:rPr>
              <a:t> není nutné vracet poskytnutou dotaci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Courier New" pitchFamily="2" charset="2"/>
              <a:buChar char="o"/>
            </a:pPr>
            <a:endParaRPr lang="cs-CZ"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C7728B9-E09B-343C-EA96-EB9D3AE9484B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1848648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9252C-2E4A-EC38-138F-D76D7EEAE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6714EB-23BE-315B-A4B8-38D32A5FC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999" y="619932"/>
            <a:ext cx="10230938" cy="594000"/>
          </a:xfrm>
        </p:spPr>
        <p:txBody>
          <a:bodyPr>
            <a:noAutofit/>
          </a:bodyPr>
          <a:lstStyle/>
          <a:p>
            <a:pPr>
              <a:defRPr sz="3700"/>
            </a:pPr>
            <a:r>
              <a:rPr lang="cs-CZ" sz="2800" noProof="0">
                <a:cs typeface="Arial"/>
              </a:rPr>
              <a:t>Revidovaný negobox – VFR 2028+ (</a:t>
            </a:r>
            <a:r>
              <a:rPr lang="cs-CZ" sz="2800">
                <a:cs typeface="Arial"/>
              </a:rPr>
              <a:t>zásadní aspekty</a:t>
            </a:r>
            <a:r>
              <a:rPr lang="cs-CZ" sz="2800" noProof="0">
                <a:cs typeface="Arial"/>
              </a:rPr>
              <a:t>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212F2AB-9793-295B-349A-E7E8C54F046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5800" y="1319835"/>
            <a:ext cx="10808208" cy="4911075"/>
          </a:xfrm>
          <a:ln>
            <a:solidFill>
              <a:schemeClr val="bg1"/>
            </a:solidFill>
          </a:ln>
        </p:spPr>
        <p:txBody>
          <a:bodyPr vert="horz" wrap="square" lIns="0" tIns="0" rIns="0" bIns="0" rtlCol="0" anchor="t">
            <a:noAutofit/>
          </a:bodyPr>
          <a:lstStyle/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r>
              <a:rPr lang="en-US" sz="2400" err="1">
                <a:cs typeface="Arial"/>
              </a:rPr>
              <a:t>zachování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celkového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C00000"/>
                </a:solidFill>
                <a:ea typeface="+mn-lt"/>
                <a:cs typeface="+mn-lt"/>
              </a:rPr>
              <a:t>rozpočtu</a:t>
            </a:r>
            <a:r>
              <a:rPr lang="en-US" sz="2400" b="1">
                <a:solidFill>
                  <a:srgbClr val="C00000"/>
                </a:solidFill>
                <a:ea typeface="+mn-lt"/>
                <a:cs typeface="+mn-lt"/>
              </a:rPr>
              <a:t> SZP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dle</a:t>
            </a:r>
            <a:r>
              <a:rPr lang="en-US" sz="2400">
                <a:ea typeface="+mn-lt"/>
                <a:cs typeface="+mn-lt"/>
              </a:rPr>
              <a:t> </a:t>
            </a:r>
            <a:r>
              <a:rPr lang="en-US" sz="2400" err="1">
                <a:ea typeface="+mn-lt"/>
                <a:cs typeface="+mn-lt"/>
              </a:rPr>
              <a:t>původního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návrhu</a:t>
            </a:r>
            <a:r>
              <a:rPr lang="en-US" sz="2400">
                <a:ea typeface="+mn-lt"/>
                <a:cs typeface="+mn-lt"/>
              </a:rPr>
              <a:t> - </a:t>
            </a:r>
            <a:r>
              <a:rPr lang="en-US" sz="2400" b="1" err="1">
                <a:ea typeface="+mn-lt"/>
                <a:cs typeface="+mn-lt"/>
              </a:rPr>
              <a:t>žádné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dodatečné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krácení</a:t>
            </a:r>
            <a:r>
              <a:rPr lang="en-US" sz="2400">
                <a:ea typeface="+mn-lt"/>
                <a:cs typeface="+mn-lt"/>
              </a:rPr>
              <a:t> (261 013 mil. EUR, </a:t>
            </a:r>
            <a:r>
              <a:rPr lang="en-US" sz="2400" i="1" err="1">
                <a:ea typeface="+mn-lt"/>
                <a:cs typeface="+mn-lt"/>
              </a:rPr>
              <a:t>pozn</a:t>
            </a:r>
            <a:r>
              <a:rPr lang="en-US" sz="2400" i="1">
                <a:ea typeface="+mn-lt"/>
                <a:cs typeface="+mn-lt"/>
              </a:rPr>
              <a:t>. </a:t>
            </a:r>
            <a:r>
              <a:rPr lang="en-US" sz="2400" i="1" err="1">
                <a:ea typeface="+mn-lt"/>
                <a:cs typeface="+mn-lt"/>
              </a:rPr>
              <a:t>stálé</a:t>
            </a:r>
            <a:r>
              <a:rPr lang="en-US" sz="2400" i="1">
                <a:ea typeface="+mn-lt"/>
                <a:cs typeface="+mn-lt"/>
              </a:rPr>
              <a:t> </a:t>
            </a:r>
            <a:r>
              <a:rPr lang="en-US" sz="2400" i="1" err="1">
                <a:ea typeface="+mn-lt"/>
                <a:cs typeface="+mn-lt"/>
              </a:rPr>
              <a:t>ceny</a:t>
            </a:r>
            <a:r>
              <a:rPr lang="en-US" sz="2400" i="1">
                <a:ea typeface="+mn-lt"/>
                <a:cs typeface="+mn-lt"/>
              </a:rPr>
              <a:t> r. 2025</a:t>
            </a:r>
            <a:r>
              <a:rPr lang="en-US" sz="2400">
                <a:ea typeface="+mn-lt"/>
                <a:cs typeface="+mn-lt"/>
              </a:rPr>
              <a:t>)</a:t>
            </a: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r>
              <a:rPr lang="en-US" sz="2400" err="1">
                <a:ea typeface="+mn-lt"/>
                <a:cs typeface="+mn-lt"/>
              </a:rPr>
              <a:t>zachování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b="1">
                <a:solidFill>
                  <a:srgbClr val="C00000"/>
                </a:solidFill>
                <a:ea typeface="+mn-lt"/>
                <a:cs typeface="+mn-lt"/>
              </a:rPr>
              <a:t>10% </a:t>
            </a:r>
            <a:r>
              <a:rPr lang="en-US" sz="2400" b="1" err="1">
                <a:solidFill>
                  <a:srgbClr val="C00000"/>
                </a:solidFill>
                <a:ea typeface="+mn-lt"/>
                <a:cs typeface="+mn-lt"/>
              </a:rPr>
              <a:t>cíle</a:t>
            </a:r>
            <a:r>
              <a:rPr lang="en-US" sz="2400" b="1">
                <a:solidFill>
                  <a:srgbClr val="C00000"/>
                </a:solidFill>
                <a:ea typeface="+mn-lt"/>
                <a:cs typeface="+mn-lt"/>
              </a:rPr>
              <a:t> pro </a:t>
            </a:r>
            <a:r>
              <a:rPr lang="en-US" sz="2400" b="1" err="1">
                <a:solidFill>
                  <a:srgbClr val="C00000"/>
                </a:solidFill>
                <a:ea typeface="+mn-lt"/>
                <a:cs typeface="+mn-lt"/>
              </a:rPr>
              <a:t>venkovské</a:t>
            </a:r>
            <a:r>
              <a:rPr lang="en-US" sz="2400" b="1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C00000"/>
                </a:solidFill>
                <a:ea typeface="+mn-lt"/>
                <a:cs typeface="+mn-lt"/>
              </a:rPr>
              <a:t>oblasti</a:t>
            </a:r>
            <a:r>
              <a:rPr lang="en-US" sz="2400">
                <a:solidFill>
                  <a:srgbClr val="C00000"/>
                </a:solidFill>
                <a:ea typeface="+mn-lt"/>
                <a:cs typeface="+mn-lt"/>
              </a:rPr>
              <a:t> </a:t>
            </a:r>
            <a:r>
              <a:rPr lang="en-US" sz="2400">
                <a:ea typeface="+mn-lt"/>
                <a:cs typeface="+mn-lt"/>
              </a:rPr>
              <a:t>(bez </a:t>
            </a:r>
            <a:r>
              <a:rPr lang="en-US" sz="2400" err="1">
                <a:ea typeface="+mn-lt"/>
                <a:cs typeface="+mn-lt"/>
              </a:rPr>
              <a:t>konkrétního</a:t>
            </a:r>
            <a:r>
              <a:rPr lang="en-US" sz="2400">
                <a:ea typeface="+mn-lt"/>
                <a:cs typeface="+mn-lt"/>
              </a:rPr>
              <a:t> % </a:t>
            </a:r>
            <a:r>
              <a:rPr lang="en-US" sz="2400" err="1">
                <a:ea typeface="+mn-lt"/>
                <a:cs typeface="+mn-lt"/>
              </a:rPr>
              <a:t>závazku</a:t>
            </a:r>
            <a:r>
              <a:rPr lang="en-US" sz="2400">
                <a:ea typeface="+mn-lt"/>
                <a:cs typeface="+mn-lt"/>
              </a:rPr>
              <a:t> </a:t>
            </a:r>
            <a:r>
              <a:rPr lang="en-US" sz="2400" err="1">
                <a:ea typeface="+mn-lt"/>
                <a:cs typeface="+mn-lt"/>
              </a:rPr>
              <a:t>přímo</a:t>
            </a:r>
            <a:r>
              <a:rPr lang="en-US" sz="2400">
                <a:ea typeface="+mn-lt"/>
                <a:cs typeface="+mn-lt"/>
              </a:rPr>
              <a:t> pro SZP)</a:t>
            </a:r>
            <a:endParaRPr lang="en-US" sz="2400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r>
              <a:rPr lang="en-US" sz="2400" err="1">
                <a:ea typeface="+mn-lt"/>
                <a:cs typeface="+mn-lt"/>
              </a:rPr>
              <a:t>zachování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možnosti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C00000"/>
                </a:solidFill>
                <a:ea typeface="+mn-lt"/>
                <a:cs typeface="+mn-lt"/>
              </a:rPr>
              <a:t>čerpání</a:t>
            </a:r>
            <a:r>
              <a:rPr lang="en-US" sz="2400" b="1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C00000"/>
                </a:solidFill>
                <a:ea typeface="+mn-lt"/>
                <a:cs typeface="+mn-lt"/>
              </a:rPr>
              <a:t>až</a:t>
            </a:r>
            <a:r>
              <a:rPr lang="en-US" sz="2400" b="1">
                <a:solidFill>
                  <a:srgbClr val="C00000"/>
                </a:solidFill>
                <a:ea typeface="+mn-lt"/>
                <a:cs typeface="+mn-lt"/>
              </a:rPr>
              <a:t> 2/3 </a:t>
            </a:r>
            <a:r>
              <a:rPr lang="en-US" sz="2400" b="1" err="1">
                <a:solidFill>
                  <a:srgbClr val="C00000"/>
                </a:solidFill>
                <a:ea typeface="+mn-lt"/>
                <a:cs typeface="+mn-lt"/>
              </a:rPr>
              <a:t>prostředků</a:t>
            </a:r>
            <a:r>
              <a:rPr lang="en-US" sz="2400" b="1">
                <a:solidFill>
                  <a:srgbClr val="C00000"/>
                </a:solidFill>
                <a:ea typeface="+mn-lt"/>
                <a:cs typeface="+mn-lt"/>
              </a:rPr>
              <a:t> pro </a:t>
            </a:r>
            <a:r>
              <a:rPr lang="en-US" sz="2400" b="1" err="1">
                <a:solidFill>
                  <a:srgbClr val="C00000"/>
                </a:solidFill>
                <a:ea typeface="+mn-lt"/>
                <a:cs typeface="+mn-lt"/>
              </a:rPr>
              <a:t>střednědobé</a:t>
            </a:r>
            <a:r>
              <a:rPr lang="en-US" sz="2400" b="1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C00000"/>
                </a:solidFill>
                <a:ea typeface="+mn-lt"/>
                <a:cs typeface="+mn-lt"/>
              </a:rPr>
              <a:t>hodnocení</a:t>
            </a:r>
            <a:r>
              <a:rPr lang="en-US" sz="2400">
                <a:ea typeface="+mn-lt"/>
                <a:cs typeface="+mn-lt"/>
              </a:rPr>
              <a:t> pro </a:t>
            </a:r>
            <a:r>
              <a:rPr lang="en-US" sz="2400" err="1">
                <a:ea typeface="+mn-lt"/>
                <a:cs typeface="+mn-lt"/>
              </a:rPr>
              <a:t>financování</a:t>
            </a:r>
            <a:r>
              <a:rPr lang="en-US" sz="2400">
                <a:ea typeface="+mn-lt"/>
                <a:cs typeface="+mn-lt"/>
              </a:rPr>
              <a:t> SZP </a:t>
            </a:r>
            <a:r>
              <a:rPr lang="en-US" sz="2400" err="1">
                <a:ea typeface="+mn-lt"/>
                <a:cs typeface="+mn-lt"/>
              </a:rPr>
              <a:t>intervencí</a:t>
            </a:r>
            <a:r>
              <a:rPr lang="en-US" sz="2400">
                <a:ea typeface="+mn-lt"/>
                <a:cs typeface="+mn-lt"/>
              </a:rPr>
              <a:t> a </a:t>
            </a:r>
            <a:r>
              <a:rPr lang="en-US" sz="2400" err="1">
                <a:ea typeface="+mn-lt"/>
                <a:cs typeface="+mn-lt"/>
              </a:rPr>
              <a:t>venkovských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oblastí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b="1">
                <a:ea typeface="+mn-lt"/>
                <a:cs typeface="+mn-lt"/>
              </a:rPr>
              <a:t>od 1/1/2028</a:t>
            </a:r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r>
              <a:rPr lang="en-US" sz="2400" err="1">
                <a:ea typeface="+mn-lt"/>
                <a:cs typeface="+mn-lt"/>
              </a:rPr>
              <a:t>rozšíření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působnosti</a:t>
            </a:r>
            <a:r>
              <a:rPr lang="en-US" sz="2400">
                <a:ea typeface="+mn-lt"/>
                <a:cs typeface="+mn-lt"/>
              </a:rPr>
              <a:t> „</a:t>
            </a:r>
            <a:r>
              <a:rPr lang="en-US" sz="2400" b="1">
                <a:solidFill>
                  <a:srgbClr val="C00000"/>
                </a:solidFill>
                <a:ea typeface="+mn-lt"/>
                <a:cs typeface="+mn-lt"/>
              </a:rPr>
              <a:t>Unity Safety Net</a:t>
            </a:r>
            <a:r>
              <a:rPr lang="en-US" sz="2400">
                <a:ea typeface="+mn-lt"/>
                <a:cs typeface="+mn-lt"/>
              </a:rPr>
              <a:t>“ </a:t>
            </a:r>
            <a:r>
              <a:rPr lang="en-US" sz="2400" err="1">
                <a:ea typeface="+mn-lt"/>
                <a:cs typeface="+mn-lt"/>
              </a:rPr>
              <a:t>také</a:t>
            </a:r>
            <a:r>
              <a:rPr lang="en-US" sz="2400">
                <a:ea typeface="+mn-lt"/>
                <a:cs typeface="+mn-lt"/>
              </a:rPr>
              <a:t> o </a:t>
            </a:r>
            <a:r>
              <a:rPr lang="en-US" sz="2400" b="1">
                <a:ea typeface="+mn-lt"/>
                <a:cs typeface="+mn-lt"/>
              </a:rPr>
              <a:t> </a:t>
            </a:r>
            <a:r>
              <a:rPr lang="en-US" sz="2400" b="1" err="1">
                <a:ea typeface="+mn-lt"/>
                <a:cs typeface="+mn-lt"/>
              </a:rPr>
              <a:t>nepříznivé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dopady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klimatických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jevů</a:t>
            </a:r>
            <a:r>
              <a:rPr lang="en-US" sz="2400">
                <a:ea typeface="+mn-lt"/>
                <a:cs typeface="+mn-lt"/>
              </a:rPr>
              <a:t> / </a:t>
            </a:r>
            <a:r>
              <a:rPr lang="en-US" sz="2400" err="1">
                <a:ea typeface="+mn-lt"/>
                <a:cs typeface="+mn-lt"/>
              </a:rPr>
              <a:t>nicméně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snížena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navržená</a:t>
            </a:r>
            <a:r>
              <a:rPr lang="en-US" sz="2400">
                <a:ea typeface="+mn-lt"/>
                <a:cs typeface="+mn-lt"/>
              </a:rPr>
              <a:t> </a:t>
            </a:r>
            <a:r>
              <a:rPr lang="en-US" sz="2400" err="1">
                <a:ea typeface="+mn-lt"/>
                <a:cs typeface="+mn-lt"/>
              </a:rPr>
              <a:t>celková</a:t>
            </a:r>
            <a:r>
              <a:rPr lang="en-US" sz="2400">
                <a:ea typeface="+mn-lt"/>
                <a:cs typeface="+mn-lt"/>
              </a:rPr>
              <a:t> </a:t>
            </a:r>
            <a:r>
              <a:rPr lang="en-US" sz="2400" err="1">
                <a:ea typeface="+mn-lt"/>
                <a:cs typeface="+mn-lt"/>
              </a:rPr>
              <a:t>alokace</a:t>
            </a:r>
            <a:r>
              <a:rPr lang="en-US" sz="2400">
                <a:ea typeface="+mn-lt"/>
                <a:cs typeface="+mn-lt"/>
              </a:rPr>
              <a:t> o </a:t>
            </a:r>
            <a:r>
              <a:rPr lang="en-US" sz="2400" err="1">
                <a:ea typeface="+mn-lt"/>
                <a:cs typeface="+mn-lt"/>
              </a:rPr>
              <a:t>cca</a:t>
            </a:r>
            <a:r>
              <a:rPr lang="en-US" sz="2400">
                <a:ea typeface="+mn-lt"/>
                <a:cs typeface="+mn-lt"/>
              </a:rPr>
              <a:t> 1/3</a:t>
            </a:r>
            <a:endParaRPr lang="en-US" sz="2400" err="1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r>
              <a:rPr lang="en-US" sz="2400" b="1" err="1">
                <a:cs typeface="Arial"/>
              </a:rPr>
              <a:t>snaha</a:t>
            </a:r>
            <a:r>
              <a:rPr lang="en-US" sz="2400" b="1">
                <a:cs typeface="Arial"/>
              </a:rPr>
              <a:t> </a:t>
            </a:r>
            <a:r>
              <a:rPr lang="en-US" sz="2400" b="1" err="1">
                <a:cs typeface="Arial"/>
              </a:rPr>
              <a:t>řešit</a:t>
            </a:r>
            <a:r>
              <a:rPr lang="en-US" sz="2400" b="1">
                <a:cs typeface="Arial"/>
              </a:rPr>
              <a:t> </a:t>
            </a:r>
            <a:r>
              <a:rPr lang="en-US" sz="2400" b="1" err="1">
                <a:solidFill>
                  <a:srgbClr val="C00000"/>
                </a:solidFill>
                <a:cs typeface="Arial"/>
              </a:rPr>
              <a:t>přechodné</a:t>
            </a:r>
            <a:r>
              <a:rPr lang="en-US" sz="2400" b="1">
                <a:solidFill>
                  <a:srgbClr val="C00000"/>
                </a:solidFill>
                <a:cs typeface="Arial"/>
              </a:rPr>
              <a:t> </a:t>
            </a:r>
            <a:r>
              <a:rPr lang="en-US" sz="2400" b="1" err="1">
                <a:solidFill>
                  <a:srgbClr val="C00000"/>
                </a:solidFill>
                <a:cs typeface="Arial"/>
              </a:rPr>
              <a:t>období</a:t>
            </a:r>
            <a:r>
              <a:rPr lang="en-US" sz="2400">
                <a:cs typeface="Arial"/>
              </a:rPr>
              <a:t> - </a:t>
            </a:r>
            <a:r>
              <a:rPr lang="en-US" sz="2400" err="1">
                <a:cs typeface="Arial"/>
              </a:rPr>
              <a:t>doplněn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odstavec</a:t>
            </a:r>
            <a:r>
              <a:rPr lang="en-US" sz="2400">
                <a:cs typeface="Arial"/>
              </a:rPr>
              <a:t> k </a:t>
            </a:r>
            <a:r>
              <a:rPr lang="en-US" sz="2400" err="1">
                <a:cs typeface="Arial"/>
              </a:rPr>
              <a:t>zajištění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plateb</a:t>
            </a:r>
            <a:r>
              <a:rPr lang="en-US" sz="2400">
                <a:cs typeface="Arial"/>
              </a:rPr>
              <a:t> </a:t>
            </a:r>
            <a:r>
              <a:rPr lang="en-US" sz="2400" err="1">
                <a:cs typeface="Arial"/>
              </a:rPr>
              <a:t>zemědělcům</a:t>
            </a:r>
            <a:r>
              <a:rPr lang="en-US" sz="2400">
                <a:cs typeface="Arial"/>
              </a:rPr>
              <a:t>, </a:t>
            </a:r>
            <a:r>
              <a:rPr lang="en-US" sz="2400" err="1">
                <a:cs typeface="Arial"/>
              </a:rPr>
              <a:t>pokud</a:t>
            </a:r>
            <a:r>
              <a:rPr lang="en-US" sz="2400">
                <a:cs typeface="Arial"/>
              </a:rPr>
              <a:t> by </a:t>
            </a:r>
            <a:r>
              <a:rPr lang="en-US" sz="2400" err="1">
                <a:cs typeface="Arial"/>
              </a:rPr>
              <a:t>došlo</a:t>
            </a:r>
            <a:r>
              <a:rPr lang="en-US" sz="2400">
                <a:cs typeface="Arial"/>
              </a:rPr>
              <a:t> </a:t>
            </a:r>
            <a:r>
              <a:rPr lang="en-US" sz="2400" err="1">
                <a:cs typeface="Arial"/>
              </a:rPr>
              <a:t>ke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zpoždění</a:t>
            </a:r>
            <a:r>
              <a:rPr lang="en-US" sz="2400">
                <a:cs typeface="Arial"/>
              </a:rPr>
              <a:t> </a:t>
            </a:r>
            <a:r>
              <a:rPr lang="en-US" sz="2400" err="1">
                <a:cs typeface="Arial"/>
              </a:rPr>
              <a:t>ve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schvalování</a:t>
            </a:r>
            <a:r>
              <a:rPr lang="en-US" sz="2400">
                <a:cs typeface="Arial"/>
              </a:rPr>
              <a:t> NRPP a </a:t>
            </a:r>
            <a:r>
              <a:rPr lang="en-US" sz="2400" err="1">
                <a:cs typeface="Arial"/>
              </a:rPr>
              <a:t>související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legislativy</a:t>
            </a:r>
            <a:endParaRPr lang="en-US" sz="2400">
              <a:cs typeface="Arial"/>
            </a:endParaRPr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/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B7F5F586-79CC-FA66-D26B-0DFC295ABF11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93600" y="6300000"/>
            <a:ext cx="4680000" cy="365125"/>
          </a:xfrm>
        </p:spPr>
        <p:txBody>
          <a:bodyPr/>
          <a:lstStyle/>
          <a:p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706132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35C43-D2B9-93F2-6707-BF673EAFF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2701CB-3C9D-3845-0DBA-3521D1915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999" y="619932"/>
            <a:ext cx="10230938" cy="594000"/>
          </a:xfrm>
        </p:spPr>
        <p:txBody>
          <a:bodyPr>
            <a:noAutofit/>
          </a:bodyPr>
          <a:lstStyle/>
          <a:p>
            <a:pPr>
              <a:defRPr sz="3700"/>
            </a:pPr>
            <a:r>
              <a:rPr lang="cs-CZ" sz="2800" noProof="0">
                <a:cs typeface="Arial"/>
              </a:rPr>
              <a:t>Revidovaný negobox – VFR 2028+ (</a:t>
            </a:r>
            <a:r>
              <a:rPr lang="cs-CZ" sz="2800">
                <a:cs typeface="Arial"/>
              </a:rPr>
              <a:t>zásadní aspekty</a:t>
            </a:r>
            <a:r>
              <a:rPr lang="cs-CZ" sz="2800" noProof="0">
                <a:cs typeface="Arial"/>
              </a:rPr>
              <a:t>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EBAD99B-79F7-8F2A-9AEA-A34161D7F1E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5800" y="1313588"/>
            <a:ext cx="10808208" cy="4917322"/>
          </a:xfrm>
          <a:ln>
            <a:solidFill>
              <a:schemeClr val="bg1"/>
            </a:solidFill>
          </a:ln>
        </p:spPr>
        <p:txBody>
          <a:bodyPr vert="horz" wrap="square" lIns="0" tIns="0" rIns="0" bIns="0" rtlCol="0" anchor="t">
            <a:noAutofit/>
          </a:bodyPr>
          <a:lstStyle/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r>
              <a:rPr lang="en-US" sz="2400" b="1" err="1">
                <a:solidFill>
                  <a:srgbClr val="C00000"/>
                </a:solidFill>
                <a:cs typeface="Arial"/>
              </a:rPr>
              <a:t>zastropování</a:t>
            </a:r>
            <a:r>
              <a:rPr lang="en-US" sz="2400">
                <a:solidFill>
                  <a:srgbClr val="C00000"/>
                </a:solidFill>
                <a:cs typeface="Arial"/>
              </a:rPr>
              <a:t> </a:t>
            </a:r>
            <a:r>
              <a:rPr lang="en-US" sz="2400">
                <a:cs typeface="Arial"/>
              </a:rPr>
              <a:t>- </a:t>
            </a:r>
            <a:r>
              <a:rPr lang="en-US" sz="2400" err="1">
                <a:cs typeface="Arial"/>
              </a:rPr>
              <a:t>nadále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ponechány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závorky</a:t>
            </a:r>
            <a:r>
              <a:rPr lang="en-US" sz="2400">
                <a:cs typeface="Arial"/>
              </a:rPr>
              <a:t> u </a:t>
            </a:r>
            <a:r>
              <a:rPr lang="en-US" sz="2400" err="1">
                <a:cs typeface="Arial"/>
              </a:rPr>
              <a:t>dobrovolného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přístupu</a:t>
            </a:r>
            <a:r>
              <a:rPr lang="en-US" sz="2400">
                <a:cs typeface="Arial"/>
              </a:rPr>
              <a:t>; </a:t>
            </a:r>
            <a:r>
              <a:rPr lang="en-US" sz="2400" b="1">
                <a:cs typeface="Arial"/>
              </a:rPr>
              <a:t>limit </a:t>
            </a:r>
            <a:r>
              <a:rPr lang="en-US" sz="2400" b="1" err="1">
                <a:cs typeface="Arial"/>
              </a:rPr>
              <a:t>navýšen</a:t>
            </a:r>
            <a:r>
              <a:rPr lang="en-US" sz="2400" b="1">
                <a:cs typeface="Arial"/>
              </a:rPr>
              <a:t> </a:t>
            </a:r>
            <a:r>
              <a:rPr lang="en-US" sz="2400" b="1" err="1">
                <a:cs typeface="Arial"/>
              </a:rPr>
              <a:t>na</a:t>
            </a:r>
            <a:r>
              <a:rPr lang="en-US" sz="2400" b="1">
                <a:cs typeface="Arial"/>
              </a:rPr>
              <a:t> 300 tis. EUR</a:t>
            </a:r>
            <a:endParaRPr lang="en-US" sz="2400" b="1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r>
              <a:rPr lang="en-US" sz="2400" b="1" err="1">
                <a:cs typeface="Arial"/>
              </a:rPr>
              <a:t>navýšení</a:t>
            </a:r>
            <a:r>
              <a:rPr lang="en-US" sz="2400" b="1">
                <a:cs typeface="Arial"/>
              </a:rPr>
              <a:t> </a:t>
            </a:r>
            <a:r>
              <a:rPr lang="en-US" sz="2400" b="1" err="1">
                <a:cs typeface="Arial"/>
              </a:rPr>
              <a:t>prahů</a:t>
            </a:r>
            <a:r>
              <a:rPr lang="en-US" sz="2400" b="1">
                <a:cs typeface="Arial"/>
              </a:rPr>
              <a:t> v </a:t>
            </a:r>
            <a:r>
              <a:rPr lang="en-US" sz="2400" b="1" err="1">
                <a:cs typeface="Arial"/>
              </a:rPr>
              <a:t>případě</a:t>
            </a:r>
            <a:r>
              <a:rPr lang="en-US" sz="2400" b="1">
                <a:cs typeface="Arial"/>
              </a:rPr>
              <a:t> </a:t>
            </a:r>
            <a:r>
              <a:rPr lang="en-US" sz="2400" b="1" err="1">
                <a:solidFill>
                  <a:srgbClr val="C00000"/>
                </a:solidFill>
                <a:cs typeface="Arial"/>
              </a:rPr>
              <a:t>degresivity</a:t>
            </a:r>
            <a:r>
              <a:rPr lang="en-US" sz="2400">
                <a:cs typeface="Arial"/>
              </a:rPr>
              <a:t> (100 tis. EUR, 125 tis. EUR a 150 tis. EUR) + </a:t>
            </a:r>
            <a:r>
              <a:rPr lang="en-US" sz="2400" b="1" err="1">
                <a:cs typeface="Arial"/>
              </a:rPr>
              <a:t>sníženo</a:t>
            </a:r>
            <a:r>
              <a:rPr lang="en-US" sz="2400" b="1">
                <a:cs typeface="Arial"/>
              </a:rPr>
              <a:t> % </a:t>
            </a:r>
            <a:r>
              <a:rPr lang="en-US" sz="2400" b="1" err="1">
                <a:cs typeface="Arial"/>
              </a:rPr>
              <a:t>redukce</a:t>
            </a:r>
            <a:r>
              <a:rPr lang="en-US" sz="2400">
                <a:cs typeface="Arial"/>
              </a:rPr>
              <a:t> (15 %, 25 % a 50 %)</a:t>
            </a:r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r>
              <a:rPr lang="en-US" sz="2400" err="1">
                <a:cs typeface="Arial"/>
              </a:rPr>
              <a:t>možnost</a:t>
            </a:r>
            <a:r>
              <a:rPr lang="en-US" sz="2400">
                <a:cs typeface="Arial"/>
              </a:rPr>
              <a:t> </a:t>
            </a:r>
            <a:r>
              <a:rPr lang="en-US" sz="2400" err="1">
                <a:cs typeface="Arial"/>
              </a:rPr>
              <a:t>vyjmutí</a:t>
            </a:r>
            <a:r>
              <a:rPr lang="en-US" sz="2400">
                <a:cs typeface="Arial"/>
              </a:rPr>
              <a:t> </a:t>
            </a:r>
            <a:r>
              <a:rPr lang="en-US" sz="2400" err="1">
                <a:cs typeface="Arial"/>
              </a:rPr>
              <a:t>podpory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příjmu</a:t>
            </a:r>
            <a:r>
              <a:rPr lang="en-US" sz="2400">
                <a:cs typeface="Arial"/>
              </a:rPr>
              <a:t> </a:t>
            </a:r>
            <a:r>
              <a:rPr lang="en-US" sz="2400" b="1" err="1">
                <a:cs typeface="Arial"/>
              </a:rPr>
              <a:t>mladých</a:t>
            </a:r>
            <a:r>
              <a:rPr lang="en-US" sz="2400" b="1">
                <a:cs typeface="Arial"/>
              </a:rPr>
              <a:t> </a:t>
            </a:r>
            <a:r>
              <a:rPr lang="en-US" sz="2400" b="1" err="1">
                <a:cs typeface="Arial"/>
              </a:rPr>
              <a:t>zemědělců</a:t>
            </a:r>
            <a:r>
              <a:rPr lang="en-US" sz="2400" b="1">
                <a:cs typeface="Arial"/>
              </a:rPr>
              <a:t> ze </a:t>
            </a:r>
            <a:r>
              <a:rPr lang="en-US" sz="2400" b="1" err="1">
                <a:cs typeface="Arial"/>
              </a:rPr>
              <a:t>zastropování</a:t>
            </a:r>
            <a:r>
              <a:rPr lang="en-US" sz="2400" b="1">
                <a:cs typeface="Arial"/>
              </a:rPr>
              <a:t> a </a:t>
            </a:r>
            <a:r>
              <a:rPr lang="en-US" sz="2400" b="1" err="1">
                <a:cs typeface="Arial"/>
              </a:rPr>
              <a:t>degresivity</a:t>
            </a:r>
            <a:endParaRPr lang="en-US" sz="2400" b="1">
              <a:cs typeface="Arial"/>
            </a:endParaRPr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r>
              <a:rPr lang="en-US" sz="2400" err="1">
                <a:ea typeface="+mn-lt"/>
                <a:cs typeface="+mn-lt"/>
              </a:rPr>
              <a:t>částka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vyplývající</a:t>
            </a:r>
            <a:r>
              <a:rPr lang="en-US" sz="2400">
                <a:ea typeface="+mn-lt"/>
                <a:cs typeface="+mn-lt"/>
              </a:rPr>
              <a:t> z </a:t>
            </a:r>
            <a:r>
              <a:rPr lang="en-US" sz="2400" err="1">
                <a:ea typeface="+mn-lt"/>
                <a:cs typeface="+mn-lt"/>
              </a:rPr>
              <a:t>degresivity</a:t>
            </a:r>
            <a:r>
              <a:rPr lang="en-US" sz="2400">
                <a:ea typeface="+mn-lt"/>
                <a:cs typeface="+mn-lt"/>
              </a:rPr>
              <a:t> a </a:t>
            </a:r>
            <a:r>
              <a:rPr lang="en-US" sz="2400" err="1">
                <a:ea typeface="+mn-lt"/>
                <a:cs typeface="+mn-lt"/>
              </a:rPr>
              <a:t>zastropování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zůstává</a:t>
            </a:r>
            <a:r>
              <a:rPr lang="en-US" sz="2400">
                <a:ea typeface="+mn-lt"/>
                <a:cs typeface="+mn-lt"/>
              </a:rPr>
              <a:t> v </a:t>
            </a:r>
            <a:r>
              <a:rPr lang="en-US" sz="2400" err="1">
                <a:ea typeface="+mn-lt"/>
                <a:cs typeface="+mn-lt"/>
              </a:rPr>
              <a:t>daném</a:t>
            </a:r>
            <a:r>
              <a:rPr lang="en-US" sz="2400">
                <a:ea typeface="+mn-lt"/>
                <a:cs typeface="+mn-lt"/>
              </a:rPr>
              <a:t> ČS  </a:t>
            </a:r>
            <a:r>
              <a:rPr lang="en-US" sz="2400" err="1">
                <a:ea typeface="+mn-lt"/>
                <a:cs typeface="+mn-lt"/>
              </a:rPr>
              <a:t>na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intervence</a:t>
            </a:r>
            <a:r>
              <a:rPr lang="en-US" sz="2400">
                <a:ea typeface="+mn-lt"/>
                <a:cs typeface="+mn-lt"/>
              </a:rPr>
              <a:t> v </a:t>
            </a:r>
            <a:r>
              <a:rPr lang="en-US" sz="2400" err="1">
                <a:ea typeface="+mn-lt"/>
                <a:cs typeface="+mn-lt"/>
              </a:rPr>
              <a:t>rámci</a:t>
            </a:r>
            <a:r>
              <a:rPr lang="en-US" sz="2400">
                <a:ea typeface="+mn-lt"/>
                <a:cs typeface="+mn-lt"/>
              </a:rPr>
              <a:t> SZP </a:t>
            </a:r>
            <a:r>
              <a:rPr lang="en-US" sz="2400" err="1">
                <a:ea typeface="+mn-lt"/>
                <a:cs typeface="+mn-lt"/>
              </a:rPr>
              <a:t>na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podporu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příjmů</a:t>
            </a:r>
            <a:endParaRPr lang="en-US" sz="2400" b="1" err="1">
              <a:cs typeface="Arial"/>
            </a:endParaRPr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r>
              <a:rPr lang="en-US" sz="2400" b="1" err="1">
                <a:solidFill>
                  <a:srgbClr val="C00000"/>
                </a:solidFill>
                <a:cs typeface="Arial"/>
              </a:rPr>
              <a:t>průměrná</a:t>
            </a:r>
            <a:r>
              <a:rPr lang="en-US" sz="2400" b="1">
                <a:solidFill>
                  <a:srgbClr val="C00000"/>
                </a:solidFill>
                <a:cs typeface="Arial"/>
              </a:rPr>
              <a:t> </a:t>
            </a:r>
            <a:r>
              <a:rPr lang="en-US" sz="2400" b="1" err="1">
                <a:solidFill>
                  <a:srgbClr val="C00000"/>
                </a:solidFill>
                <a:cs typeface="Arial"/>
              </a:rPr>
              <a:t>výše</a:t>
            </a:r>
            <a:r>
              <a:rPr lang="en-US" sz="2400" b="1">
                <a:solidFill>
                  <a:srgbClr val="C00000"/>
                </a:solidFill>
                <a:cs typeface="Arial"/>
              </a:rPr>
              <a:t> </a:t>
            </a:r>
            <a:r>
              <a:rPr lang="en-US" sz="2400" b="1" err="1">
                <a:solidFill>
                  <a:srgbClr val="C00000"/>
                </a:solidFill>
                <a:cs typeface="Arial"/>
              </a:rPr>
              <a:t>podpory</a:t>
            </a:r>
            <a:r>
              <a:rPr lang="en-US" sz="2400" b="1">
                <a:solidFill>
                  <a:srgbClr val="C00000"/>
                </a:solidFill>
                <a:cs typeface="Arial"/>
              </a:rPr>
              <a:t> </a:t>
            </a:r>
            <a:r>
              <a:rPr lang="en-US" sz="2400" b="1" err="1">
                <a:solidFill>
                  <a:srgbClr val="C00000"/>
                </a:solidFill>
                <a:cs typeface="Arial"/>
              </a:rPr>
              <a:t>na</a:t>
            </a:r>
            <a:r>
              <a:rPr lang="en-US" sz="2400" b="1">
                <a:solidFill>
                  <a:srgbClr val="C00000"/>
                </a:solidFill>
                <a:cs typeface="Arial"/>
              </a:rPr>
              <a:t> </a:t>
            </a:r>
            <a:r>
              <a:rPr lang="en-US" sz="2400" b="1" err="1">
                <a:solidFill>
                  <a:srgbClr val="C00000"/>
                </a:solidFill>
                <a:cs typeface="Arial"/>
              </a:rPr>
              <a:t>hektar</a:t>
            </a:r>
            <a:r>
              <a:rPr lang="en-US" sz="2400">
                <a:cs typeface="Arial"/>
              </a:rPr>
              <a:t> v </a:t>
            </a:r>
            <a:r>
              <a:rPr lang="en-US" sz="2400" err="1">
                <a:cs typeface="Arial"/>
              </a:rPr>
              <a:t>rámci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plošné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podpory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příjmů</a:t>
            </a:r>
            <a:r>
              <a:rPr lang="en-US" sz="2400">
                <a:cs typeface="Arial"/>
              </a:rPr>
              <a:t> </a:t>
            </a:r>
            <a:r>
              <a:rPr lang="en-US" sz="2400" b="1">
                <a:cs typeface="Arial"/>
              </a:rPr>
              <a:t>90 EUR - 240 EUR</a:t>
            </a:r>
            <a:r>
              <a:rPr lang="en-US" sz="2400">
                <a:cs typeface="Arial"/>
              </a:rPr>
              <a:t> </a:t>
            </a:r>
            <a:r>
              <a:rPr lang="en-US" sz="2400" i="1">
                <a:cs typeface="Arial"/>
              </a:rPr>
              <a:t>(</a:t>
            </a:r>
            <a:r>
              <a:rPr lang="en-US" sz="2400" i="1" err="1">
                <a:cs typeface="Arial"/>
              </a:rPr>
              <a:t>snížení</a:t>
            </a:r>
            <a:r>
              <a:rPr lang="en-US" sz="2400" i="1">
                <a:cs typeface="Arial"/>
              </a:rPr>
              <a:t> </a:t>
            </a:r>
            <a:r>
              <a:rPr lang="en-US" sz="2400" i="1" err="1">
                <a:cs typeface="Arial"/>
              </a:rPr>
              <a:t>spodní</a:t>
            </a:r>
            <a:r>
              <a:rPr lang="en-US" sz="2400" i="1">
                <a:cs typeface="Arial"/>
              </a:rPr>
              <a:t> </a:t>
            </a:r>
            <a:r>
              <a:rPr lang="en-US" sz="2400" i="1" err="1">
                <a:cs typeface="Arial"/>
              </a:rPr>
              <a:t>hranice</a:t>
            </a:r>
            <a:r>
              <a:rPr lang="en-US" sz="2400" i="1">
                <a:cs typeface="Arial"/>
              </a:rPr>
              <a:t> - </a:t>
            </a:r>
            <a:r>
              <a:rPr lang="en-US" sz="2400" i="1" err="1">
                <a:cs typeface="Arial"/>
              </a:rPr>
              <a:t>původně</a:t>
            </a:r>
            <a:r>
              <a:rPr lang="en-US" sz="2400" i="1">
                <a:cs typeface="Arial"/>
              </a:rPr>
              <a:t> 130 EUR)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287655" indent="-287655">
              <a:spcBef>
                <a:spcPts val="0"/>
              </a:spcBef>
              <a:spcAft>
                <a:spcPts val="600"/>
              </a:spcAft>
            </a:pPr>
            <a:endParaRPr lang="en-US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/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76A1453D-D85C-6B29-A301-419A1362CF4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93600" y="6300000"/>
            <a:ext cx="4680000" cy="365125"/>
          </a:xfrm>
        </p:spPr>
        <p:txBody>
          <a:bodyPr/>
          <a:lstStyle/>
          <a:p>
            <a:r>
              <a:rPr lang="cs-CZ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1917292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2E95D7-D0BA-4738-C9B9-CE00E37E6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cs typeface="Arial"/>
              </a:rPr>
              <a:t>Děkuji za pozornost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8150775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T Dark">
  <a:themeElements>
    <a:clrScheme name="JVS PPT Dark">
      <a:dk1>
        <a:srgbClr val="FFFFFF"/>
      </a:dk1>
      <a:lt1>
        <a:srgbClr val="0C1838"/>
      </a:lt1>
      <a:dk2>
        <a:srgbClr val="A7A9B3"/>
      </a:dk2>
      <a:lt2>
        <a:srgbClr val="545860"/>
      </a:lt2>
      <a:accent1>
        <a:srgbClr val="00469B"/>
      </a:accent1>
      <a:accent2>
        <a:srgbClr val="D70C0F"/>
      </a:accent2>
      <a:accent3>
        <a:srgbClr val="F8C2B9"/>
      </a:accent3>
      <a:accent4>
        <a:srgbClr val="680526"/>
      </a:accent4>
      <a:accent5>
        <a:srgbClr val="9EC8E9"/>
      </a:accent5>
      <a:accent6>
        <a:srgbClr val="545860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marL="263525" indent="-263525" algn="l">
          <a:spcBef>
            <a:spcPts val="1000"/>
          </a:spcBef>
          <a:spcAft>
            <a:spcPts val="1000"/>
          </a:spcAft>
          <a:buFont typeface="Wingdings" panose="05000000000000000000" pitchFamily="2" charset="2"/>
          <a:buChar char="§"/>
          <a:defRPr sz="20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70000" indent="-270000" algn="l">
          <a:spcBef>
            <a:spcPts val="1000"/>
          </a:spcBef>
          <a:spcAft>
            <a:spcPts val="1000"/>
          </a:spcAft>
          <a:buSzPct val="100000"/>
          <a:buFont typeface="Wingdings" panose="05000000000000000000" pitchFamily="2" charset="2"/>
          <a:buChar char="§"/>
          <a:defRPr sz="20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šablona JVS PPT prezentace_CZ" id="{C4EB6D70-DBDE-405D-9424-F8D14BB97FD8}" vid="{43990F75-7D03-489F-91B0-AE7CD756A42B}"/>
    </a:ext>
  </a:extLst>
</a:theme>
</file>

<file path=ppt/theme/theme2.xml><?xml version="1.0" encoding="utf-8"?>
<a:theme xmlns:a="http://schemas.openxmlformats.org/drawingml/2006/main" name="JVS PPS Light">
  <a:themeElements>
    <a:clrScheme name="JVS PPT Light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69B"/>
      </a:accent1>
      <a:accent2>
        <a:srgbClr val="D70C0F"/>
      </a:accent2>
      <a:accent3>
        <a:srgbClr val="F8C2B9"/>
      </a:accent3>
      <a:accent4>
        <a:srgbClr val="680526"/>
      </a:accent4>
      <a:accent5>
        <a:srgbClr val="9EC8E9"/>
      </a:accent5>
      <a:accent6>
        <a:srgbClr val="545860"/>
      </a:accent6>
      <a:hlink>
        <a:srgbClr val="00469B"/>
      </a:hlink>
      <a:folHlink>
        <a:srgbClr val="00469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marL="263525" indent="-263525" algn="l">
          <a:spcBef>
            <a:spcPts val="1000"/>
          </a:spcBef>
          <a:spcAft>
            <a:spcPts val="1000"/>
          </a:spcAft>
          <a:buFont typeface="Wingdings" panose="05000000000000000000" pitchFamily="2" charset="2"/>
          <a:buChar char="§"/>
          <a:defRPr sz="20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70000" indent="-270000" algn="l">
          <a:spcBef>
            <a:spcPts val="1000"/>
          </a:spcBef>
          <a:spcAft>
            <a:spcPts val="1000"/>
          </a:spcAft>
          <a:buSzPct val="100000"/>
          <a:buFont typeface="Wingdings" panose="05000000000000000000" pitchFamily="2" charset="2"/>
          <a:buChar char="§"/>
          <a:defRPr sz="20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šablona JVS PPT prezentace_CZ" id="{C4EB6D70-DBDE-405D-9424-F8D14BB97FD8}" vid="{C0D3A434-AB62-478E-9CAD-FFC66E8CA216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29F759B6054554882BA24EF7C8621A5" ma:contentTypeVersion="3" ma:contentTypeDescription="Vytvoří nový dokument" ma:contentTypeScope="" ma:versionID="e16b65024d0e5954fdae0d15fe7f5c6f">
  <xsd:schema xmlns:xsd="http://www.w3.org/2001/XMLSchema" xmlns:xs="http://www.w3.org/2001/XMLSchema" xmlns:p="http://schemas.microsoft.com/office/2006/metadata/properties" xmlns:ns2="0de20090-3269-4202-87f5-de257dcc6e70" targetNamespace="http://schemas.microsoft.com/office/2006/metadata/properties" ma:root="true" ma:fieldsID="2fe6523b17ea4b9ee57b58f1fa379ea2" ns2:_="">
    <xsd:import namespace="0de20090-3269-4202-87f5-de257dcc6e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e20090-3269-4202-87f5-de257dcc6e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19C120-5274-443A-93A6-139E5591E124}">
  <ds:schemaRefs>
    <ds:schemaRef ds:uri="0de20090-3269-4202-87f5-de257dcc6e7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AAA8090-81A5-4930-B805-6D2373D32BE9}">
  <ds:schemaRefs>
    <ds:schemaRef ds:uri="0de20090-3269-4202-87f5-de257dcc6e7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949</Words>
  <Application>Microsoft Office PowerPoint</Application>
  <PresentationFormat>Širokoúhlá obrazovka</PresentationFormat>
  <Paragraphs>116</Paragraphs>
  <Slides>10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10</vt:i4>
      </vt:variant>
    </vt:vector>
  </HeadingPairs>
  <TitlesOfParts>
    <vt:vector size="16" baseType="lpstr">
      <vt:lpstr>Aptos</vt:lpstr>
      <vt:lpstr>Arial</vt:lpstr>
      <vt:lpstr>Courier New</vt:lpstr>
      <vt:lpstr>Wingdings</vt:lpstr>
      <vt:lpstr>JVS PPT Dark</vt:lpstr>
      <vt:lpstr>JVS PPS Light</vt:lpstr>
      <vt:lpstr>Dotační podmínky Přímých plateb a podmíněnosti v nové SZP- aktuální stav  </vt:lpstr>
      <vt:lpstr>Stav vyjednávání legislativy SZP:</vt:lpstr>
      <vt:lpstr>Harmonogram přípravy NRPP 2028+</vt:lpstr>
      <vt:lpstr>Návrh PGA k SZP 2028+ - zásadní úpravy  </vt:lpstr>
      <vt:lpstr>Návrh PGA k SZP 2028+ - zásadní úpravy  </vt:lpstr>
      <vt:lpstr>Návrh PGA k SZP 2028+ - zásadní úpravy  </vt:lpstr>
      <vt:lpstr>Návrh PGA k SZP 2028+ - zásadní úpravy  </vt:lpstr>
      <vt:lpstr>Revidovaný negobox – VFR 2028+ (zásadní aspekty)</vt:lpstr>
      <vt:lpstr>Revidovaný negobox – VFR 2028+ (zásadní aspekty)</vt:lpstr>
      <vt:lpstr>Děkuji za pozornost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Název prezentace Podnadpis</dc:title>
  <dc:subject/>
  <dc:creator>Studio Najbrt</dc:creator>
  <cp:keywords/>
  <dc:description/>
  <cp:lastModifiedBy>Osoha Bohdan</cp:lastModifiedBy>
  <cp:revision>5</cp:revision>
  <cp:lastPrinted>2025-10-24T08:31:40Z</cp:lastPrinted>
  <dcterms:created xsi:type="dcterms:W3CDTF">2026-03-31T13:36:25Z</dcterms:created>
  <dcterms:modified xsi:type="dcterms:W3CDTF">2026-10-19T13:42:39Z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0x010100B29F759B6054554882BA24EF7C8621A5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  <property fmtid="{D5CDD505-2E9C-101B-9397-08002B2CF9AE}" pid="18" name="MSIP_Label_239d554d-d720-408f-a503-c83424d8e5d7_Enabled">
    <vt:lpwstr>true</vt:lpwstr>
  </property>
  <property fmtid="{D5CDD505-2E9C-101B-9397-08002B2CF9AE}" pid="19" name="MSIP_Label_239d554d-d720-408f-a503-c83424d8e5d7_SetDate">
    <vt:lpwstr>2026-04-09T19:40:57Z</vt:lpwstr>
  </property>
  <property fmtid="{D5CDD505-2E9C-101B-9397-08002B2CF9AE}" pid="20" name="MSIP_Label_239d554d-d720-408f-a503-c83424d8e5d7_Method">
    <vt:lpwstr>Privileged</vt:lpwstr>
  </property>
  <property fmtid="{D5CDD505-2E9C-101B-9397-08002B2CF9AE}" pid="21" name="MSIP_Label_239d554d-d720-408f-a503-c83424d8e5d7_Name">
    <vt:lpwstr>Interní</vt:lpwstr>
  </property>
  <property fmtid="{D5CDD505-2E9C-101B-9397-08002B2CF9AE}" pid="22" name="MSIP_Label_239d554d-d720-408f-a503-c83424d8e5d7_SiteId">
    <vt:lpwstr>e84ea0de-38e7-4864-b153-a909a7746ff0</vt:lpwstr>
  </property>
  <property fmtid="{D5CDD505-2E9C-101B-9397-08002B2CF9AE}" pid="23" name="MSIP_Label_239d554d-d720-408f-a503-c83424d8e5d7_ActionId">
    <vt:lpwstr>f7ad1a67-55b7-49d4-8427-9c600157703c</vt:lpwstr>
  </property>
  <property fmtid="{D5CDD505-2E9C-101B-9397-08002B2CF9AE}" pid="24" name="MSIP_Label_239d554d-d720-408f-a503-c83424d8e5d7_ContentBits">
    <vt:lpwstr>0</vt:lpwstr>
  </property>
  <property fmtid="{D5CDD505-2E9C-101B-9397-08002B2CF9AE}" pid="25" name="MSIP_Label_239d554d-d720-408f-a503-c83424d8e5d7_Tag">
    <vt:lpwstr>10, 0, 1, 1</vt:lpwstr>
  </property>
</Properties>
</file>