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7102" r:id="rId2"/>
    <p:sldMasterId id="2147487115" r:id="rId3"/>
    <p:sldMasterId id="2147487140" r:id="rId4"/>
    <p:sldMasterId id="2147487152" r:id="rId5"/>
  </p:sldMasterIdLst>
  <p:notesMasterIdLst>
    <p:notesMasterId r:id="rId35"/>
  </p:notesMasterIdLst>
  <p:handoutMasterIdLst>
    <p:handoutMasterId r:id="rId36"/>
  </p:handoutMasterIdLst>
  <p:sldIdLst>
    <p:sldId id="2157" r:id="rId6"/>
    <p:sldId id="2030" r:id="rId7"/>
    <p:sldId id="2041" r:id="rId8"/>
    <p:sldId id="2163" r:id="rId9"/>
    <p:sldId id="290" r:id="rId10"/>
    <p:sldId id="2141" r:id="rId11"/>
    <p:sldId id="2158" r:id="rId12"/>
    <p:sldId id="2056" r:id="rId13"/>
    <p:sldId id="1474" r:id="rId14"/>
    <p:sldId id="2161" r:id="rId15"/>
    <p:sldId id="2136" r:id="rId16"/>
    <p:sldId id="2137" r:id="rId17"/>
    <p:sldId id="2112" r:id="rId18"/>
    <p:sldId id="2125" r:id="rId19"/>
    <p:sldId id="2126" r:id="rId20"/>
    <p:sldId id="2043" r:id="rId21"/>
    <p:sldId id="2046" r:id="rId22"/>
    <p:sldId id="2131" r:id="rId23"/>
    <p:sldId id="2111" r:id="rId24"/>
    <p:sldId id="2060" r:id="rId25"/>
    <p:sldId id="2148" r:id="rId26"/>
    <p:sldId id="2132" r:id="rId27"/>
    <p:sldId id="2000" r:id="rId28"/>
    <p:sldId id="2001" r:id="rId29"/>
    <p:sldId id="2007" r:id="rId30"/>
    <p:sldId id="1364" r:id="rId31"/>
    <p:sldId id="2164" r:id="rId32"/>
    <p:sldId id="2159" r:id="rId33"/>
    <p:sldId id="2160" r:id="rId3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0000FF"/>
    <a:srgbClr val="FF00FF"/>
    <a:srgbClr val="008000"/>
    <a:srgbClr val="00CC00"/>
    <a:srgbClr val="FFFFCC"/>
    <a:srgbClr val="FFFF66"/>
    <a:srgbClr val="FF9900"/>
    <a:srgbClr val="FFFF99"/>
    <a:srgbClr val="E5D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441" autoAdjust="0"/>
    <p:restoredTop sz="84017" autoAdjust="0"/>
  </p:normalViewPr>
  <p:slideViewPr>
    <p:cSldViewPr>
      <p:cViewPr>
        <p:scale>
          <a:sx n="90" d="100"/>
          <a:sy n="90" d="100"/>
        </p:scale>
        <p:origin x="1838" y="4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653"/>
    </p:cViewPr>
  </p:sorterViewPr>
  <p:notesViewPr>
    <p:cSldViewPr>
      <p:cViewPr varScale="1">
        <p:scale>
          <a:sx n="88" d="100"/>
          <a:sy n="88" d="100"/>
        </p:scale>
        <p:origin x="382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&#218;V%202023\Centrum%20voda\Indik&#225;tory\NO3_sezonno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&#218;V%202023\Centrum%20voda\Indik&#225;tory\PV_sezonno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Měsíční průměry NO3</a:t>
            </a:r>
            <a:r>
              <a:rPr lang="cs-CZ"/>
              <a:t> v profilech 2010-2021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výsl!$Q$34</c:f>
              <c:strCache>
                <c:ptCount val="1"/>
                <c:pt idx="0">
                  <c:v>zvýšené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výsl!$P$35:$P$46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výsl!$Q$35:$Q$46</c:f>
              <c:numCache>
                <c:formatCode>General</c:formatCode>
                <c:ptCount val="12"/>
                <c:pt idx="0">
                  <c:v>579</c:v>
                </c:pt>
                <c:pt idx="1">
                  <c:v>626</c:v>
                </c:pt>
                <c:pt idx="2">
                  <c:v>556</c:v>
                </c:pt>
                <c:pt idx="3">
                  <c:v>239</c:v>
                </c:pt>
                <c:pt idx="4">
                  <c:v>56</c:v>
                </c:pt>
                <c:pt idx="5">
                  <c:v>31</c:v>
                </c:pt>
                <c:pt idx="6">
                  <c:v>16</c:v>
                </c:pt>
                <c:pt idx="7">
                  <c:v>23</c:v>
                </c:pt>
                <c:pt idx="8">
                  <c:v>29</c:v>
                </c:pt>
                <c:pt idx="9">
                  <c:v>20</c:v>
                </c:pt>
                <c:pt idx="10">
                  <c:v>49</c:v>
                </c:pt>
                <c:pt idx="11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A-4658-A8CF-A4B5064B7465}"/>
            </c:ext>
          </c:extLst>
        </c:ser>
        <c:ser>
          <c:idx val="1"/>
          <c:order val="1"/>
          <c:tx>
            <c:strRef>
              <c:f>výsl!$R$34</c:f>
              <c:strCache>
                <c:ptCount val="1"/>
                <c:pt idx="0">
                  <c:v>nízké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výsl!$P$35:$P$46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výsl!$R$35:$R$46</c:f>
              <c:numCache>
                <c:formatCode>General</c:formatCode>
                <c:ptCount val="12"/>
                <c:pt idx="0">
                  <c:v>6</c:v>
                </c:pt>
                <c:pt idx="1">
                  <c:v>8</c:v>
                </c:pt>
                <c:pt idx="2">
                  <c:v>8</c:v>
                </c:pt>
                <c:pt idx="3">
                  <c:v>130</c:v>
                </c:pt>
                <c:pt idx="4">
                  <c:v>379</c:v>
                </c:pt>
                <c:pt idx="5">
                  <c:v>454</c:v>
                </c:pt>
                <c:pt idx="6">
                  <c:v>544</c:v>
                </c:pt>
                <c:pt idx="7">
                  <c:v>520</c:v>
                </c:pt>
                <c:pt idx="8">
                  <c:v>486</c:v>
                </c:pt>
                <c:pt idx="9">
                  <c:v>513</c:v>
                </c:pt>
                <c:pt idx="10">
                  <c:v>338</c:v>
                </c:pt>
                <c:pt idx="1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6A-4658-A8CF-A4B5064B7465}"/>
            </c:ext>
          </c:extLst>
        </c:ser>
        <c:ser>
          <c:idx val="2"/>
          <c:order val="2"/>
          <c:tx>
            <c:strRef>
              <c:f>výsl!$S$34</c:f>
              <c:strCache>
                <c:ptCount val="1"/>
                <c:pt idx="0">
                  <c:v>normální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výsl!$P$35:$P$46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výsl!$S$35:$S$46</c:f>
              <c:numCache>
                <c:formatCode>General</c:formatCode>
                <c:ptCount val="12"/>
                <c:pt idx="0">
                  <c:v>88</c:v>
                </c:pt>
                <c:pt idx="1">
                  <c:v>43</c:v>
                </c:pt>
                <c:pt idx="2">
                  <c:v>107</c:v>
                </c:pt>
                <c:pt idx="3">
                  <c:v>311</c:v>
                </c:pt>
                <c:pt idx="4">
                  <c:v>268</c:v>
                </c:pt>
                <c:pt idx="5">
                  <c:v>216</c:v>
                </c:pt>
                <c:pt idx="6">
                  <c:v>131</c:v>
                </c:pt>
                <c:pt idx="7">
                  <c:v>148</c:v>
                </c:pt>
                <c:pt idx="8">
                  <c:v>215</c:v>
                </c:pt>
                <c:pt idx="9">
                  <c:v>145</c:v>
                </c:pt>
                <c:pt idx="10">
                  <c:v>319</c:v>
                </c:pt>
                <c:pt idx="11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6A-4658-A8CF-A4B5064B7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0058728"/>
        <c:axId val="580056104"/>
      </c:barChart>
      <c:catAx>
        <c:axId val="580058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měsíce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0056104"/>
        <c:crosses val="autoZero"/>
        <c:auto val="1"/>
        <c:lblAlgn val="ctr"/>
        <c:lblOffset val="100"/>
        <c:noMultiLvlLbl val="0"/>
      </c:catAx>
      <c:valAx>
        <c:axId val="580056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0058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Měsíční průměry </a:t>
            </a:r>
            <a:r>
              <a:rPr lang="cs-CZ"/>
              <a:t>PV v profilech 2010-2021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výsl!$B$32</c:f>
              <c:strCache>
                <c:ptCount val="1"/>
                <c:pt idx="0">
                  <c:v>zvýšené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výsl!$A$33:$A$44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výsl!$B$33:$B$44</c:f>
              <c:numCache>
                <c:formatCode>General</c:formatCode>
                <c:ptCount val="12"/>
                <c:pt idx="0">
                  <c:v>27</c:v>
                </c:pt>
                <c:pt idx="1">
                  <c:v>32</c:v>
                </c:pt>
                <c:pt idx="2">
                  <c:v>8</c:v>
                </c:pt>
                <c:pt idx="3">
                  <c:v>26</c:v>
                </c:pt>
                <c:pt idx="4">
                  <c:v>257</c:v>
                </c:pt>
                <c:pt idx="5">
                  <c:v>562</c:v>
                </c:pt>
                <c:pt idx="6">
                  <c:v>605</c:v>
                </c:pt>
                <c:pt idx="7">
                  <c:v>627</c:v>
                </c:pt>
                <c:pt idx="8">
                  <c:v>444</c:v>
                </c:pt>
                <c:pt idx="9">
                  <c:v>185</c:v>
                </c:pt>
                <c:pt idx="10">
                  <c:v>68</c:v>
                </c:pt>
                <c:pt idx="1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3-4A88-A681-5882CDD10200}"/>
            </c:ext>
          </c:extLst>
        </c:ser>
        <c:ser>
          <c:idx val="1"/>
          <c:order val="1"/>
          <c:tx>
            <c:strRef>
              <c:f>výsl!$C$32</c:f>
              <c:strCache>
                <c:ptCount val="1"/>
                <c:pt idx="0">
                  <c:v>nízké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výsl!$A$33:$A$44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výsl!$C$33:$C$44</c:f>
              <c:numCache>
                <c:formatCode>General</c:formatCode>
                <c:ptCount val="12"/>
                <c:pt idx="0">
                  <c:v>551</c:v>
                </c:pt>
                <c:pt idx="1">
                  <c:v>564</c:v>
                </c:pt>
                <c:pt idx="2">
                  <c:v>626</c:v>
                </c:pt>
                <c:pt idx="3">
                  <c:v>608</c:v>
                </c:pt>
                <c:pt idx="4">
                  <c:v>210</c:v>
                </c:pt>
                <c:pt idx="5">
                  <c:v>46</c:v>
                </c:pt>
                <c:pt idx="6">
                  <c:v>28</c:v>
                </c:pt>
                <c:pt idx="7">
                  <c:v>17</c:v>
                </c:pt>
                <c:pt idx="8">
                  <c:v>67</c:v>
                </c:pt>
                <c:pt idx="9">
                  <c:v>206</c:v>
                </c:pt>
                <c:pt idx="10">
                  <c:v>420</c:v>
                </c:pt>
                <c:pt idx="11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43-4A88-A681-5882CDD10200}"/>
            </c:ext>
          </c:extLst>
        </c:ser>
        <c:ser>
          <c:idx val="2"/>
          <c:order val="2"/>
          <c:tx>
            <c:strRef>
              <c:f>výsl!$D$32</c:f>
              <c:strCache>
                <c:ptCount val="1"/>
                <c:pt idx="0">
                  <c:v>normální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výsl!$A$33:$A$44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výsl!$D$33:$D$44</c:f>
              <c:numCache>
                <c:formatCode>General</c:formatCode>
                <c:ptCount val="12"/>
                <c:pt idx="0">
                  <c:v>93</c:v>
                </c:pt>
                <c:pt idx="1">
                  <c:v>77</c:v>
                </c:pt>
                <c:pt idx="2">
                  <c:v>41</c:v>
                </c:pt>
                <c:pt idx="3">
                  <c:v>66</c:v>
                </c:pt>
                <c:pt idx="4">
                  <c:v>257</c:v>
                </c:pt>
                <c:pt idx="5">
                  <c:v>109</c:v>
                </c:pt>
                <c:pt idx="6">
                  <c:v>73</c:v>
                </c:pt>
                <c:pt idx="7">
                  <c:v>68</c:v>
                </c:pt>
                <c:pt idx="8">
                  <c:v>235</c:v>
                </c:pt>
                <c:pt idx="9">
                  <c:v>304</c:v>
                </c:pt>
                <c:pt idx="10">
                  <c:v>213</c:v>
                </c:pt>
                <c:pt idx="11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43-4A88-A681-5882CDD10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0058728"/>
        <c:axId val="580056104"/>
      </c:barChart>
      <c:catAx>
        <c:axId val="580058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měsíce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0056104"/>
        <c:crosses val="autoZero"/>
        <c:auto val="1"/>
        <c:lblAlgn val="ctr"/>
        <c:lblOffset val="100"/>
        <c:noMultiLvlLbl val="0"/>
      </c:catAx>
      <c:valAx>
        <c:axId val="580056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0058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24895598824527E-2"/>
          <c:y val="2.8861343625517417E-2"/>
          <c:w val="0.91014799154334036"/>
          <c:h val="0.8985736925515055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 N</c:v>
                </c:pt>
              </c:strCache>
            </c:strRef>
          </c:tx>
          <c:spPr>
            <a:ln w="63468">
              <a:solidFill>
                <a:srgbClr val="FF0000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FF99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43"/>
            <c:bubble3D val="0"/>
            <c:spPr>
              <a:ln w="63468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82C-4D0C-ADA7-5AEBBB6420E9}"/>
              </c:ext>
            </c:extLst>
          </c:dPt>
          <c:cat>
            <c:numRef>
              <c:f>Sheet1!$B$1:$AU$1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Sheet1!$B$2:$AU$2</c:f>
              <c:numCache>
                <c:formatCode>General</c:formatCode>
                <c:ptCount val="46"/>
                <c:pt idx="0">
                  <c:v>98</c:v>
                </c:pt>
                <c:pt idx="1">
                  <c:v>91</c:v>
                </c:pt>
                <c:pt idx="2">
                  <c:v>91</c:v>
                </c:pt>
                <c:pt idx="3">
                  <c:v>99.8</c:v>
                </c:pt>
                <c:pt idx="4">
                  <c:v>99.8</c:v>
                </c:pt>
                <c:pt idx="5">
                  <c:v>102.7</c:v>
                </c:pt>
                <c:pt idx="6">
                  <c:v>95</c:v>
                </c:pt>
                <c:pt idx="7">
                  <c:v>99.2</c:v>
                </c:pt>
                <c:pt idx="8">
                  <c:v>98.8</c:v>
                </c:pt>
                <c:pt idx="9">
                  <c:v>98.5</c:v>
                </c:pt>
                <c:pt idx="10">
                  <c:v>89.8</c:v>
                </c:pt>
                <c:pt idx="11">
                  <c:v>46</c:v>
                </c:pt>
                <c:pt idx="12">
                  <c:v>48.2</c:v>
                </c:pt>
                <c:pt idx="13">
                  <c:v>40</c:v>
                </c:pt>
                <c:pt idx="14">
                  <c:v>57.6</c:v>
                </c:pt>
                <c:pt idx="15">
                  <c:v>55.4</c:v>
                </c:pt>
                <c:pt idx="16">
                  <c:v>61.3</c:v>
                </c:pt>
                <c:pt idx="17">
                  <c:v>55.1</c:v>
                </c:pt>
                <c:pt idx="18">
                  <c:v>53.3</c:v>
                </c:pt>
                <c:pt idx="19">
                  <c:v>51.1</c:v>
                </c:pt>
                <c:pt idx="20">
                  <c:v>64</c:v>
                </c:pt>
                <c:pt idx="21">
                  <c:v>75.8</c:v>
                </c:pt>
                <c:pt idx="22">
                  <c:v>78.804139960000001</c:v>
                </c:pt>
                <c:pt idx="23">
                  <c:v>65.172435759999999</c:v>
                </c:pt>
                <c:pt idx="24">
                  <c:v>82.494492750000006</c:v>
                </c:pt>
                <c:pt idx="25">
                  <c:v>80.108297449999995</c:v>
                </c:pt>
                <c:pt idx="26">
                  <c:v>85.534689360000002</c:v>
                </c:pt>
                <c:pt idx="27">
                  <c:v>91.806861830000003</c:v>
                </c:pt>
                <c:pt idx="28">
                  <c:v>94.502904560000005</c:v>
                </c:pt>
                <c:pt idx="29">
                  <c:v>70.488611109999994</c:v>
                </c:pt>
                <c:pt idx="30" formatCode="0.0">
                  <c:v>75.099999999999994</c:v>
                </c:pt>
                <c:pt idx="31" formatCode="0.0">
                  <c:v>100.7</c:v>
                </c:pt>
                <c:pt idx="32">
                  <c:v>98.98</c:v>
                </c:pt>
                <c:pt idx="33">
                  <c:v>94.2</c:v>
                </c:pt>
                <c:pt idx="34">
                  <c:v>92.635999999999996</c:v>
                </c:pt>
                <c:pt idx="35">
                  <c:v>113.67</c:v>
                </c:pt>
                <c:pt idx="36">
                  <c:v>116.7</c:v>
                </c:pt>
                <c:pt idx="37">
                  <c:v>112.9</c:v>
                </c:pt>
                <c:pt idx="38">
                  <c:v>99.8</c:v>
                </c:pt>
                <c:pt idx="39">
                  <c:v>94.23</c:v>
                </c:pt>
                <c:pt idx="40">
                  <c:v>81</c:v>
                </c:pt>
                <c:pt idx="41" formatCode="0.0">
                  <c:v>87.72</c:v>
                </c:pt>
                <c:pt idx="42" formatCode="0.0">
                  <c:v>92.033041384167063</c:v>
                </c:pt>
                <c:pt idx="43">
                  <c:v>67.2</c:v>
                </c:pt>
                <c:pt idx="44">
                  <c:v>93.18</c:v>
                </c:pt>
                <c:pt idx="45">
                  <c:v>76.48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2C-4D0C-ADA7-5AEBBB6420E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 P2O5</c:v>
                </c:pt>
              </c:strCache>
            </c:strRef>
          </c:tx>
          <c:spPr>
            <a:ln w="63468">
              <a:solidFill>
                <a:srgbClr val="0000FF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99CC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Pt>
            <c:idx val="43"/>
            <c:bubble3D val="0"/>
            <c:extLst>
              <c:ext xmlns:c16="http://schemas.microsoft.com/office/drawing/2014/chart" uri="{C3380CC4-5D6E-409C-BE32-E72D297353CC}">
                <c16:uniqueId val="{00000003-082C-4D0C-ADA7-5AEBBB6420E9}"/>
              </c:ext>
            </c:extLst>
          </c:dPt>
          <c:cat>
            <c:numRef>
              <c:f>Sheet1!$B$1:$AU$1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Sheet1!$B$3:$AU$3</c:f>
              <c:numCache>
                <c:formatCode>General</c:formatCode>
                <c:ptCount val="46"/>
                <c:pt idx="0">
                  <c:v>72.3</c:v>
                </c:pt>
                <c:pt idx="1">
                  <c:v>72.2</c:v>
                </c:pt>
                <c:pt idx="2">
                  <c:v>72.2</c:v>
                </c:pt>
                <c:pt idx="3">
                  <c:v>77.400000000000006</c:v>
                </c:pt>
                <c:pt idx="4">
                  <c:v>77.400000000000006</c:v>
                </c:pt>
                <c:pt idx="5">
                  <c:v>84.3</c:v>
                </c:pt>
                <c:pt idx="6">
                  <c:v>78</c:v>
                </c:pt>
                <c:pt idx="7">
                  <c:v>67.400000000000006</c:v>
                </c:pt>
                <c:pt idx="8">
                  <c:v>68.400000000000006</c:v>
                </c:pt>
                <c:pt idx="9">
                  <c:v>63.5</c:v>
                </c:pt>
                <c:pt idx="10">
                  <c:v>56.8</c:v>
                </c:pt>
                <c:pt idx="11">
                  <c:v>11</c:v>
                </c:pt>
                <c:pt idx="12">
                  <c:v>10.5</c:v>
                </c:pt>
                <c:pt idx="13">
                  <c:v>13</c:v>
                </c:pt>
                <c:pt idx="14">
                  <c:v>10.199999999999999</c:v>
                </c:pt>
                <c:pt idx="15">
                  <c:v>14.6</c:v>
                </c:pt>
                <c:pt idx="16">
                  <c:v>11.8</c:v>
                </c:pt>
                <c:pt idx="17">
                  <c:v>11.7</c:v>
                </c:pt>
                <c:pt idx="18">
                  <c:v>12.6</c:v>
                </c:pt>
                <c:pt idx="19">
                  <c:v>8.6</c:v>
                </c:pt>
                <c:pt idx="20">
                  <c:v>10.6</c:v>
                </c:pt>
                <c:pt idx="21">
                  <c:v>12.8</c:v>
                </c:pt>
                <c:pt idx="22">
                  <c:v>13.396523889999999</c:v>
                </c:pt>
                <c:pt idx="23">
                  <c:v>12.509964180000001</c:v>
                </c:pt>
                <c:pt idx="24">
                  <c:v>14.91906633</c:v>
                </c:pt>
                <c:pt idx="25">
                  <c:v>12.81941752</c:v>
                </c:pt>
                <c:pt idx="26">
                  <c:v>12.96321721</c:v>
                </c:pt>
                <c:pt idx="27">
                  <c:v>16.74826788</c:v>
                </c:pt>
                <c:pt idx="28">
                  <c:v>15.26694329</c:v>
                </c:pt>
                <c:pt idx="29">
                  <c:v>4.8252777780000002</c:v>
                </c:pt>
                <c:pt idx="30" formatCode="0.0">
                  <c:v>8.6999999999999993</c:v>
                </c:pt>
                <c:pt idx="31" formatCode="0.0">
                  <c:v>11.3</c:v>
                </c:pt>
                <c:pt idx="32">
                  <c:v>12.15</c:v>
                </c:pt>
                <c:pt idx="33">
                  <c:v>11.8</c:v>
                </c:pt>
                <c:pt idx="34">
                  <c:v>13.074999999999999</c:v>
                </c:pt>
                <c:pt idx="35">
                  <c:v>13.91</c:v>
                </c:pt>
                <c:pt idx="36">
                  <c:v>13.6</c:v>
                </c:pt>
                <c:pt idx="37">
                  <c:v>15.7</c:v>
                </c:pt>
                <c:pt idx="38">
                  <c:v>14.6</c:v>
                </c:pt>
                <c:pt idx="39">
                  <c:v>16.47</c:v>
                </c:pt>
                <c:pt idx="40">
                  <c:v>13.46</c:v>
                </c:pt>
                <c:pt idx="41" formatCode="0.0">
                  <c:v>10.24</c:v>
                </c:pt>
                <c:pt idx="42" formatCode="0.0">
                  <c:v>10.597042439186184</c:v>
                </c:pt>
                <c:pt idx="43">
                  <c:v>8.3000000000000007</c:v>
                </c:pt>
                <c:pt idx="44">
                  <c:v>11.08</c:v>
                </c:pt>
                <c:pt idx="45">
                  <c:v>12.86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82C-4D0C-ADA7-5AEBBB6420E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 K2O</c:v>
                </c:pt>
              </c:strCache>
            </c:strRef>
          </c:tx>
          <c:spPr>
            <a:ln w="63468">
              <a:solidFill>
                <a:srgbClr val="008000"/>
              </a:solidFill>
              <a:prstDash val="solid"/>
            </a:ln>
          </c:spPr>
          <c:marker>
            <c:symbol val="triangle"/>
            <c:size val="3"/>
            <c:spPr>
              <a:solidFill>
                <a:srgbClr val="99CC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Pt>
            <c:idx val="43"/>
            <c:bubble3D val="0"/>
            <c:extLst>
              <c:ext xmlns:c16="http://schemas.microsoft.com/office/drawing/2014/chart" uri="{C3380CC4-5D6E-409C-BE32-E72D297353CC}">
                <c16:uniqueId val="{00000005-082C-4D0C-ADA7-5AEBBB6420E9}"/>
              </c:ext>
            </c:extLst>
          </c:dPt>
          <c:cat>
            <c:numRef>
              <c:f>Sheet1!$B$1:$AU$1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Sheet1!$B$4:$AU$4</c:f>
              <c:numCache>
                <c:formatCode>General</c:formatCode>
                <c:ptCount val="46"/>
                <c:pt idx="0">
                  <c:v>81.7</c:v>
                </c:pt>
                <c:pt idx="1">
                  <c:v>88</c:v>
                </c:pt>
                <c:pt idx="2">
                  <c:v>88</c:v>
                </c:pt>
                <c:pt idx="3">
                  <c:v>82.7</c:v>
                </c:pt>
                <c:pt idx="4">
                  <c:v>82.7</c:v>
                </c:pt>
                <c:pt idx="5">
                  <c:v>80.7</c:v>
                </c:pt>
                <c:pt idx="6">
                  <c:v>77</c:v>
                </c:pt>
                <c:pt idx="7">
                  <c:v>71.400000000000006</c:v>
                </c:pt>
                <c:pt idx="8">
                  <c:v>66.5</c:v>
                </c:pt>
                <c:pt idx="9">
                  <c:v>55.9</c:v>
                </c:pt>
                <c:pt idx="10">
                  <c:v>50.8</c:v>
                </c:pt>
                <c:pt idx="11">
                  <c:v>8</c:v>
                </c:pt>
                <c:pt idx="12">
                  <c:v>7.1</c:v>
                </c:pt>
                <c:pt idx="13">
                  <c:v>10.5</c:v>
                </c:pt>
                <c:pt idx="14">
                  <c:v>13</c:v>
                </c:pt>
                <c:pt idx="15">
                  <c:v>12.8</c:v>
                </c:pt>
                <c:pt idx="16">
                  <c:v>8</c:v>
                </c:pt>
                <c:pt idx="17">
                  <c:v>10.1</c:v>
                </c:pt>
                <c:pt idx="18">
                  <c:v>7.3</c:v>
                </c:pt>
                <c:pt idx="19">
                  <c:v>5.9</c:v>
                </c:pt>
                <c:pt idx="20">
                  <c:v>6</c:v>
                </c:pt>
                <c:pt idx="21">
                  <c:v>7.7</c:v>
                </c:pt>
                <c:pt idx="22">
                  <c:v>8.3411392769999999</c:v>
                </c:pt>
                <c:pt idx="23">
                  <c:v>7.8592440300000002</c:v>
                </c:pt>
                <c:pt idx="24">
                  <c:v>10.79638141</c:v>
                </c:pt>
                <c:pt idx="25">
                  <c:v>8.4308398530000002</c:v>
                </c:pt>
                <c:pt idx="26">
                  <c:v>10.34327755</c:v>
                </c:pt>
                <c:pt idx="27">
                  <c:v>10.86794506</c:v>
                </c:pt>
                <c:pt idx="28">
                  <c:v>12.60276625</c:v>
                </c:pt>
                <c:pt idx="29">
                  <c:v>0.302777778</c:v>
                </c:pt>
                <c:pt idx="30" formatCode="0.0">
                  <c:v>7.3</c:v>
                </c:pt>
                <c:pt idx="31" formatCode="0.0">
                  <c:v>6.5</c:v>
                </c:pt>
                <c:pt idx="32">
                  <c:v>6.46</c:v>
                </c:pt>
                <c:pt idx="33">
                  <c:v>7</c:v>
                </c:pt>
                <c:pt idx="34">
                  <c:v>11.715</c:v>
                </c:pt>
                <c:pt idx="35">
                  <c:v>9.48</c:v>
                </c:pt>
                <c:pt idx="36">
                  <c:v>10.8</c:v>
                </c:pt>
                <c:pt idx="37">
                  <c:v>9.6</c:v>
                </c:pt>
                <c:pt idx="38">
                  <c:v>8.5</c:v>
                </c:pt>
                <c:pt idx="39">
                  <c:v>6.13</c:v>
                </c:pt>
                <c:pt idx="40">
                  <c:v>7.2</c:v>
                </c:pt>
                <c:pt idx="41" formatCode="0.0">
                  <c:v>6.26</c:v>
                </c:pt>
                <c:pt idx="42" formatCode="0.0">
                  <c:v>4.2060452767722376</c:v>
                </c:pt>
                <c:pt idx="43">
                  <c:v>5.5</c:v>
                </c:pt>
                <c:pt idx="44">
                  <c:v>5.98</c:v>
                </c:pt>
                <c:pt idx="45">
                  <c:v>7.97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82C-4D0C-ADA7-5AEBBB6420E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 ŽV N</c:v>
                </c:pt>
              </c:strCache>
            </c:strRef>
          </c:tx>
          <c:spPr>
            <a:ln w="38082">
              <a:solidFill>
                <a:srgbClr val="FF0000"/>
              </a:solidFill>
              <a:prstDash val="sysDash"/>
            </a:ln>
          </c:spPr>
          <c:marker>
            <c:symbol val="diamond"/>
            <c:size val="2"/>
            <c:spPr>
              <a:solidFill>
                <a:srgbClr val="FF99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Sheet1!$B$1:$AU$1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Sheet1!$B$5:$AU$5</c:f>
              <c:numCache>
                <c:formatCode>General</c:formatCode>
                <c:ptCount val="46"/>
                <c:pt idx="0">
                  <c:v>37.799999999999997</c:v>
                </c:pt>
                <c:pt idx="1">
                  <c:v>39</c:v>
                </c:pt>
                <c:pt idx="2">
                  <c:v>38.9</c:v>
                </c:pt>
                <c:pt idx="3">
                  <c:v>38.799999999999997</c:v>
                </c:pt>
                <c:pt idx="4">
                  <c:v>39.1</c:v>
                </c:pt>
                <c:pt idx="5">
                  <c:v>38.799999999999997</c:v>
                </c:pt>
                <c:pt idx="6">
                  <c:v>38.200000000000003</c:v>
                </c:pt>
                <c:pt idx="7">
                  <c:v>38.6</c:v>
                </c:pt>
                <c:pt idx="8">
                  <c:v>38.9</c:v>
                </c:pt>
                <c:pt idx="9">
                  <c:v>39.4</c:v>
                </c:pt>
                <c:pt idx="10">
                  <c:v>39.6</c:v>
                </c:pt>
                <c:pt idx="11">
                  <c:v>37.700000000000003</c:v>
                </c:pt>
                <c:pt idx="12">
                  <c:v>34.200000000000003</c:v>
                </c:pt>
                <c:pt idx="13">
                  <c:v>30.8</c:v>
                </c:pt>
                <c:pt idx="14">
                  <c:v>27.1</c:v>
                </c:pt>
                <c:pt idx="15">
                  <c:v>25.9</c:v>
                </c:pt>
                <c:pt idx="16">
                  <c:v>26</c:v>
                </c:pt>
                <c:pt idx="17">
                  <c:v>26.3</c:v>
                </c:pt>
                <c:pt idx="18">
                  <c:v>25.1</c:v>
                </c:pt>
                <c:pt idx="19">
                  <c:v>25.2</c:v>
                </c:pt>
                <c:pt idx="20">
                  <c:v>24.1</c:v>
                </c:pt>
                <c:pt idx="21">
                  <c:v>23.7</c:v>
                </c:pt>
                <c:pt idx="22">
                  <c:v>25.987084039999999</c:v>
                </c:pt>
                <c:pt idx="23">
                  <c:v>24.547832580000001</c:v>
                </c:pt>
                <c:pt idx="24">
                  <c:v>23.78075333</c:v>
                </c:pt>
                <c:pt idx="25">
                  <c:v>23.483878359999999</c:v>
                </c:pt>
                <c:pt idx="26">
                  <c:v>23.522781120000001</c:v>
                </c:pt>
                <c:pt idx="27">
                  <c:v>23.479138970000001</c:v>
                </c:pt>
                <c:pt idx="28">
                  <c:v>23.479944669999998</c:v>
                </c:pt>
                <c:pt idx="29">
                  <c:v>23.599999999999998</c:v>
                </c:pt>
                <c:pt idx="30" formatCode="0.0">
                  <c:v>23.9</c:v>
                </c:pt>
                <c:pt idx="31" formatCode="0.0">
                  <c:v>24.5</c:v>
                </c:pt>
                <c:pt idx="32">
                  <c:v>24.8</c:v>
                </c:pt>
                <c:pt idx="33">
                  <c:v>25.900000000000002</c:v>
                </c:pt>
                <c:pt idx="34">
                  <c:v>26</c:v>
                </c:pt>
                <c:pt idx="35">
                  <c:v>26.3</c:v>
                </c:pt>
                <c:pt idx="36">
                  <c:v>26.4</c:v>
                </c:pt>
                <c:pt idx="37">
                  <c:v>26.3</c:v>
                </c:pt>
                <c:pt idx="38">
                  <c:v>26.5</c:v>
                </c:pt>
                <c:pt idx="39">
                  <c:v>26.5</c:v>
                </c:pt>
                <c:pt idx="40">
                  <c:v>26.3</c:v>
                </c:pt>
                <c:pt idx="41">
                  <c:v>26.3</c:v>
                </c:pt>
                <c:pt idx="42" formatCode="0.0">
                  <c:v>26.4</c:v>
                </c:pt>
                <c:pt idx="43">
                  <c:v>25.3</c:v>
                </c:pt>
                <c:pt idx="44" formatCode="0.0">
                  <c:v>25</c:v>
                </c:pt>
                <c:pt idx="45" formatCode="0.0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82C-4D0C-ADA7-5AEBBB6420E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 ŽV P2O5</c:v>
                </c:pt>
              </c:strCache>
            </c:strRef>
          </c:tx>
          <c:spPr>
            <a:ln w="38082">
              <a:solidFill>
                <a:srgbClr val="0000FF"/>
              </a:solidFill>
              <a:prstDash val="sysDash"/>
            </a:ln>
          </c:spPr>
          <c:marker>
            <c:symbol val="square"/>
            <c:size val="2"/>
            <c:spPr>
              <a:solidFill>
                <a:srgbClr val="99CC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Sheet1!$B$1:$AU$1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Sheet1!$B$6:$AU$6</c:f>
              <c:numCache>
                <c:formatCode>General</c:formatCode>
                <c:ptCount val="46"/>
                <c:pt idx="0">
                  <c:v>25.2</c:v>
                </c:pt>
                <c:pt idx="1">
                  <c:v>26</c:v>
                </c:pt>
                <c:pt idx="2">
                  <c:v>25.7</c:v>
                </c:pt>
                <c:pt idx="3">
                  <c:v>25.7</c:v>
                </c:pt>
                <c:pt idx="4">
                  <c:v>26</c:v>
                </c:pt>
                <c:pt idx="5">
                  <c:v>25.7</c:v>
                </c:pt>
                <c:pt idx="6">
                  <c:v>25.2</c:v>
                </c:pt>
                <c:pt idx="7">
                  <c:v>25.5</c:v>
                </c:pt>
                <c:pt idx="8">
                  <c:v>25.7</c:v>
                </c:pt>
                <c:pt idx="9">
                  <c:v>25.9</c:v>
                </c:pt>
                <c:pt idx="10">
                  <c:v>26.1</c:v>
                </c:pt>
                <c:pt idx="11">
                  <c:v>25.3</c:v>
                </c:pt>
                <c:pt idx="12">
                  <c:v>23.2</c:v>
                </c:pt>
                <c:pt idx="13">
                  <c:v>21.1</c:v>
                </c:pt>
                <c:pt idx="14">
                  <c:v>18.5</c:v>
                </c:pt>
                <c:pt idx="15">
                  <c:v>17.7</c:v>
                </c:pt>
                <c:pt idx="16">
                  <c:v>17.8</c:v>
                </c:pt>
                <c:pt idx="17">
                  <c:v>18.100000000000001</c:v>
                </c:pt>
                <c:pt idx="18">
                  <c:v>17.3</c:v>
                </c:pt>
                <c:pt idx="19">
                  <c:v>17.3</c:v>
                </c:pt>
                <c:pt idx="20">
                  <c:v>16.600000000000001</c:v>
                </c:pt>
                <c:pt idx="21">
                  <c:v>15.8</c:v>
                </c:pt>
                <c:pt idx="22">
                  <c:v>17.3541314</c:v>
                </c:pt>
                <c:pt idx="23">
                  <c:v>16.063865849999999</c:v>
                </c:pt>
                <c:pt idx="24">
                  <c:v>15.541392999999999</c:v>
                </c:pt>
                <c:pt idx="25">
                  <c:v>15.14740164</c:v>
                </c:pt>
                <c:pt idx="26">
                  <c:v>15.16260688</c:v>
                </c:pt>
                <c:pt idx="27">
                  <c:v>15.009445960000001</c:v>
                </c:pt>
                <c:pt idx="28">
                  <c:v>15.02716459</c:v>
                </c:pt>
                <c:pt idx="29">
                  <c:v>14.12991667</c:v>
                </c:pt>
                <c:pt idx="30" formatCode="0.0">
                  <c:v>13.9</c:v>
                </c:pt>
                <c:pt idx="31" formatCode="0.0">
                  <c:v>13.8</c:v>
                </c:pt>
                <c:pt idx="32">
                  <c:v>13.899999999999999</c:v>
                </c:pt>
                <c:pt idx="33">
                  <c:v>14.1</c:v>
                </c:pt>
                <c:pt idx="34">
                  <c:v>14.7</c:v>
                </c:pt>
                <c:pt idx="35">
                  <c:v>15</c:v>
                </c:pt>
                <c:pt idx="36">
                  <c:v>15</c:v>
                </c:pt>
                <c:pt idx="37">
                  <c:v>14.9</c:v>
                </c:pt>
                <c:pt idx="38">
                  <c:v>15.2</c:v>
                </c:pt>
                <c:pt idx="39">
                  <c:v>15.1</c:v>
                </c:pt>
                <c:pt idx="40">
                  <c:v>15.1</c:v>
                </c:pt>
                <c:pt idx="41">
                  <c:v>15.1</c:v>
                </c:pt>
                <c:pt idx="42" formatCode="0.0">
                  <c:v>15</c:v>
                </c:pt>
                <c:pt idx="43">
                  <c:v>14.4</c:v>
                </c:pt>
                <c:pt idx="44" formatCode="0.0">
                  <c:v>14</c:v>
                </c:pt>
                <c:pt idx="45" formatCode="0.0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82C-4D0C-ADA7-5AEBBB6420E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 ŽV K2O</c:v>
                </c:pt>
              </c:strCache>
            </c:strRef>
          </c:tx>
          <c:spPr>
            <a:ln w="38082">
              <a:solidFill>
                <a:srgbClr val="008000"/>
              </a:solidFill>
              <a:prstDash val="sysDash"/>
            </a:ln>
          </c:spPr>
          <c:marker>
            <c:symbol val="triangle"/>
            <c:size val="2"/>
            <c:spPr>
              <a:solidFill>
                <a:srgbClr val="99CC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Sheet1!$B$1:$AU$1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Sheet1!$B$7:$AU$7</c:f>
              <c:numCache>
                <c:formatCode>General</c:formatCode>
                <c:ptCount val="46"/>
                <c:pt idx="0">
                  <c:v>46.1</c:v>
                </c:pt>
                <c:pt idx="1">
                  <c:v>47.1</c:v>
                </c:pt>
                <c:pt idx="2">
                  <c:v>47.2</c:v>
                </c:pt>
                <c:pt idx="3">
                  <c:v>47</c:v>
                </c:pt>
                <c:pt idx="4">
                  <c:v>47.2</c:v>
                </c:pt>
                <c:pt idx="5">
                  <c:v>47.4</c:v>
                </c:pt>
                <c:pt idx="6">
                  <c:v>46.3</c:v>
                </c:pt>
                <c:pt idx="7">
                  <c:v>46.6</c:v>
                </c:pt>
                <c:pt idx="8">
                  <c:v>46.6</c:v>
                </c:pt>
                <c:pt idx="9">
                  <c:v>46.8</c:v>
                </c:pt>
                <c:pt idx="10">
                  <c:v>47.1</c:v>
                </c:pt>
                <c:pt idx="11">
                  <c:v>45.4</c:v>
                </c:pt>
                <c:pt idx="12">
                  <c:v>40.4</c:v>
                </c:pt>
                <c:pt idx="13">
                  <c:v>35.799999999999997</c:v>
                </c:pt>
                <c:pt idx="14">
                  <c:v>31.2</c:v>
                </c:pt>
                <c:pt idx="15">
                  <c:v>29.3</c:v>
                </c:pt>
                <c:pt idx="16">
                  <c:v>28.9</c:v>
                </c:pt>
                <c:pt idx="17">
                  <c:v>28.8</c:v>
                </c:pt>
                <c:pt idx="18">
                  <c:v>26.7</c:v>
                </c:pt>
                <c:pt idx="19">
                  <c:v>26.5</c:v>
                </c:pt>
                <c:pt idx="20">
                  <c:v>25.3</c:v>
                </c:pt>
                <c:pt idx="21">
                  <c:v>24.6</c:v>
                </c:pt>
                <c:pt idx="22">
                  <c:v>26.671785839999998</c:v>
                </c:pt>
                <c:pt idx="23">
                  <c:v>25.357959659999999</c:v>
                </c:pt>
                <c:pt idx="24">
                  <c:v>24.703856040000002</c:v>
                </c:pt>
                <c:pt idx="25">
                  <c:v>24.3523611</c:v>
                </c:pt>
                <c:pt idx="26">
                  <c:v>24.213155180000001</c:v>
                </c:pt>
                <c:pt idx="27">
                  <c:v>24.084924919999999</c:v>
                </c:pt>
                <c:pt idx="28">
                  <c:v>24.41914246</c:v>
                </c:pt>
                <c:pt idx="29">
                  <c:v>23.549861109999998</c:v>
                </c:pt>
                <c:pt idx="30" formatCode="0.0">
                  <c:v>23.9</c:v>
                </c:pt>
                <c:pt idx="31" formatCode="0.0">
                  <c:v>23.8</c:v>
                </c:pt>
                <c:pt idx="32">
                  <c:v>24</c:v>
                </c:pt>
                <c:pt idx="33">
                  <c:v>24.9</c:v>
                </c:pt>
                <c:pt idx="34">
                  <c:v>25.9</c:v>
                </c:pt>
                <c:pt idx="35">
                  <c:v>26.4</c:v>
                </c:pt>
                <c:pt idx="36">
                  <c:v>26.5</c:v>
                </c:pt>
                <c:pt idx="37">
                  <c:v>26.5</c:v>
                </c:pt>
                <c:pt idx="38">
                  <c:v>26.6</c:v>
                </c:pt>
                <c:pt idx="39">
                  <c:v>26.6</c:v>
                </c:pt>
                <c:pt idx="40">
                  <c:v>26.4</c:v>
                </c:pt>
                <c:pt idx="41">
                  <c:v>26.4</c:v>
                </c:pt>
                <c:pt idx="42" formatCode="0.0">
                  <c:v>26.5</c:v>
                </c:pt>
                <c:pt idx="43">
                  <c:v>25.5</c:v>
                </c:pt>
                <c:pt idx="44" formatCode="0.0">
                  <c:v>25</c:v>
                </c:pt>
                <c:pt idx="45" formatCode="0.0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82C-4D0C-ADA7-5AEBBB6420E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ln w="10496">
              <a:solidFill>
                <a:srgbClr val="FF0000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Sheet1!$B$1:$AU$1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Sheet1!$B$8:$AU$8</c:f>
              <c:numCache>
                <c:formatCode>General</c:formatCode>
                <c:ptCount val="4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82C-4D0C-ADA7-5AEBBB6420E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ln w="10496">
              <a:solidFill>
                <a:srgbClr val="0000FF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Sheet1!$B$1:$AU$1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Sheet1!$B$9:$AU$9</c:f>
              <c:numCache>
                <c:formatCode>General</c:formatCode>
                <c:ptCount val="4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82C-4D0C-ADA7-5AEBBB6420E9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</c:strCache>
            </c:strRef>
          </c:tx>
          <c:spPr>
            <a:ln w="10496">
              <a:solidFill>
                <a:srgbClr val="339966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cat>
            <c:numRef>
              <c:f>Sheet1!$B$1:$AU$1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Sheet1!$B$10:$AU$10</c:f>
              <c:numCache>
                <c:formatCode>General</c:formatCode>
                <c:ptCount val="4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82C-4D0C-ADA7-5AEBBB642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806208"/>
        <c:axId val="223808896"/>
      </c:lineChart>
      <c:catAx>
        <c:axId val="22380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6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223808896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223808896"/>
        <c:scaling>
          <c:orientation val="minMax"/>
          <c:max val="120"/>
          <c:min val="0"/>
        </c:scaling>
        <c:delete val="0"/>
        <c:axPos val="l"/>
        <c:majorGridlines>
          <c:spPr>
            <a:ln w="262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6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223806208"/>
        <c:crosses val="autoZero"/>
        <c:crossBetween val="between"/>
        <c:majorUnit val="10"/>
      </c:valAx>
      <c:spPr>
        <a:noFill/>
        <a:ln w="10496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9726878955006911"/>
          <c:y val="4.8578572825206078E-2"/>
          <c:w val="0.30215712345735163"/>
          <c:h val="0.10881476154137547"/>
        </c:manualLayout>
      </c:layout>
      <c:overlay val="0"/>
      <c:spPr>
        <a:noFill/>
        <a:ln w="2624">
          <a:solidFill>
            <a:schemeClr val="tx1"/>
          </a:solidFill>
          <a:prstDash val="solid"/>
        </a:ln>
      </c:spPr>
      <c:txPr>
        <a:bodyPr/>
        <a:lstStyle/>
        <a:p>
          <a:pPr>
            <a:defRPr sz="1198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8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24895598824527E-2"/>
          <c:y val="2.8861343625517417E-2"/>
          <c:w val="0.91014799154334036"/>
          <c:h val="0.8985736925515055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 N</c:v>
                </c:pt>
              </c:strCache>
            </c:strRef>
          </c:tx>
          <c:spPr>
            <a:ln w="63468">
              <a:solidFill>
                <a:srgbClr val="FF0000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FF99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43"/>
            <c:bubble3D val="0"/>
            <c:spPr>
              <a:ln w="63468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82C-4D0C-ADA7-5AEBBB6420E9}"/>
              </c:ext>
            </c:extLst>
          </c:dPt>
          <c:cat>
            <c:numRef>
              <c:f>Sheet1!$B$1:$AU$1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Sheet1!$B$2:$AU$2</c:f>
              <c:numCache>
                <c:formatCode>General</c:formatCode>
                <c:ptCount val="46"/>
                <c:pt idx="0">
                  <c:v>98</c:v>
                </c:pt>
                <c:pt idx="1">
                  <c:v>91</c:v>
                </c:pt>
                <c:pt idx="2">
                  <c:v>91</c:v>
                </c:pt>
                <c:pt idx="3">
                  <c:v>99.8</c:v>
                </c:pt>
                <c:pt idx="4">
                  <c:v>99.8</c:v>
                </c:pt>
                <c:pt idx="5">
                  <c:v>102.7</c:v>
                </c:pt>
                <c:pt idx="6">
                  <c:v>95</c:v>
                </c:pt>
                <c:pt idx="7">
                  <c:v>99.2</c:v>
                </c:pt>
                <c:pt idx="8">
                  <c:v>98.8</c:v>
                </c:pt>
                <c:pt idx="9">
                  <c:v>98.5</c:v>
                </c:pt>
                <c:pt idx="10">
                  <c:v>89.8</c:v>
                </c:pt>
                <c:pt idx="11">
                  <c:v>46</c:v>
                </c:pt>
                <c:pt idx="12">
                  <c:v>48.2</c:v>
                </c:pt>
                <c:pt idx="13">
                  <c:v>40</c:v>
                </c:pt>
                <c:pt idx="14">
                  <c:v>57.6</c:v>
                </c:pt>
                <c:pt idx="15">
                  <c:v>55.4</c:v>
                </c:pt>
                <c:pt idx="16">
                  <c:v>61.3</c:v>
                </c:pt>
                <c:pt idx="17">
                  <c:v>55.1</c:v>
                </c:pt>
                <c:pt idx="18">
                  <c:v>53.3</c:v>
                </c:pt>
                <c:pt idx="19">
                  <c:v>51.1</c:v>
                </c:pt>
                <c:pt idx="20">
                  <c:v>64</c:v>
                </c:pt>
                <c:pt idx="21">
                  <c:v>75.8</c:v>
                </c:pt>
                <c:pt idx="22">
                  <c:v>78.804139960000001</c:v>
                </c:pt>
                <c:pt idx="23">
                  <c:v>65.172435759999999</c:v>
                </c:pt>
                <c:pt idx="24">
                  <c:v>82.494492750000006</c:v>
                </c:pt>
                <c:pt idx="25">
                  <c:v>80.108297449999995</c:v>
                </c:pt>
                <c:pt idx="26">
                  <c:v>85.534689360000002</c:v>
                </c:pt>
                <c:pt idx="27">
                  <c:v>91.806861830000003</c:v>
                </c:pt>
                <c:pt idx="28">
                  <c:v>94.502904560000005</c:v>
                </c:pt>
                <c:pt idx="29">
                  <c:v>70.488611109999994</c:v>
                </c:pt>
                <c:pt idx="30" formatCode="0.0">
                  <c:v>75.099999999999994</c:v>
                </c:pt>
                <c:pt idx="31" formatCode="0.0">
                  <c:v>100.7</c:v>
                </c:pt>
                <c:pt idx="32">
                  <c:v>98.98</c:v>
                </c:pt>
                <c:pt idx="33">
                  <c:v>94.2</c:v>
                </c:pt>
                <c:pt idx="34">
                  <c:v>92.635999999999996</c:v>
                </c:pt>
                <c:pt idx="35">
                  <c:v>113.67</c:v>
                </c:pt>
                <c:pt idx="36">
                  <c:v>116.7</c:v>
                </c:pt>
                <c:pt idx="37">
                  <c:v>112.9</c:v>
                </c:pt>
                <c:pt idx="38">
                  <c:v>99.8</c:v>
                </c:pt>
                <c:pt idx="39">
                  <c:v>94.23</c:v>
                </c:pt>
                <c:pt idx="40">
                  <c:v>81</c:v>
                </c:pt>
                <c:pt idx="41" formatCode="0.0">
                  <c:v>87.72</c:v>
                </c:pt>
                <c:pt idx="42" formatCode="0.0">
                  <c:v>92.033041384167063</c:v>
                </c:pt>
                <c:pt idx="43">
                  <c:v>67.2</c:v>
                </c:pt>
                <c:pt idx="44">
                  <c:v>93.18</c:v>
                </c:pt>
                <c:pt idx="45">
                  <c:v>76.48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2C-4D0C-ADA7-5AEBBB6420E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 P2O5</c:v>
                </c:pt>
              </c:strCache>
            </c:strRef>
          </c:tx>
          <c:spPr>
            <a:ln w="63468">
              <a:solidFill>
                <a:srgbClr val="0000FF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99CC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Pt>
            <c:idx val="43"/>
            <c:bubble3D val="0"/>
            <c:extLst>
              <c:ext xmlns:c16="http://schemas.microsoft.com/office/drawing/2014/chart" uri="{C3380CC4-5D6E-409C-BE32-E72D297353CC}">
                <c16:uniqueId val="{00000003-082C-4D0C-ADA7-5AEBBB6420E9}"/>
              </c:ext>
            </c:extLst>
          </c:dPt>
          <c:cat>
            <c:numRef>
              <c:f>Sheet1!$B$1:$AU$1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Sheet1!$B$3:$AU$3</c:f>
              <c:numCache>
                <c:formatCode>General</c:formatCode>
                <c:ptCount val="46"/>
                <c:pt idx="0">
                  <c:v>72.3</c:v>
                </c:pt>
                <c:pt idx="1">
                  <c:v>72.2</c:v>
                </c:pt>
                <c:pt idx="2">
                  <c:v>72.2</c:v>
                </c:pt>
                <c:pt idx="3">
                  <c:v>77.400000000000006</c:v>
                </c:pt>
                <c:pt idx="4">
                  <c:v>77.400000000000006</c:v>
                </c:pt>
                <c:pt idx="5">
                  <c:v>84.3</c:v>
                </c:pt>
                <c:pt idx="6">
                  <c:v>78</c:v>
                </c:pt>
                <c:pt idx="7">
                  <c:v>67.400000000000006</c:v>
                </c:pt>
                <c:pt idx="8">
                  <c:v>68.400000000000006</c:v>
                </c:pt>
                <c:pt idx="9">
                  <c:v>63.5</c:v>
                </c:pt>
                <c:pt idx="10">
                  <c:v>56.8</c:v>
                </c:pt>
                <c:pt idx="11">
                  <c:v>11</c:v>
                </c:pt>
                <c:pt idx="12">
                  <c:v>10.5</c:v>
                </c:pt>
                <c:pt idx="13">
                  <c:v>13</c:v>
                </c:pt>
                <c:pt idx="14">
                  <c:v>10.199999999999999</c:v>
                </c:pt>
                <c:pt idx="15">
                  <c:v>14.6</c:v>
                </c:pt>
                <c:pt idx="16">
                  <c:v>11.8</c:v>
                </c:pt>
                <c:pt idx="17">
                  <c:v>11.7</c:v>
                </c:pt>
                <c:pt idx="18">
                  <c:v>12.6</c:v>
                </c:pt>
                <c:pt idx="19">
                  <c:v>8.6</c:v>
                </c:pt>
                <c:pt idx="20">
                  <c:v>10.6</c:v>
                </c:pt>
                <c:pt idx="21">
                  <c:v>12.8</c:v>
                </c:pt>
                <c:pt idx="22">
                  <c:v>13.396523889999999</c:v>
                </c:pt>
                <c:pt idx="23">
                  <c:v>12.509964180000001</c:v>
                </c:pt>
                <c:pt idx="24">
                  <c:v>14.91906633</c:v>
                </c:pt>
                <c:pt idx="25">
                  <c:v>12.81941752</c:v>
                </c:pt>
                <c:pt idx="26">
                  <c:v>12.96321721</c:v>
                </c:pt>
                <c:pt idx="27">
                  <c:v>16.74826788</c:v>
                </c:pt>
                <c:pt idx="28">
                  <c:v>15.26694329</c:v>
                </c:pt>
                <c:pt idx="29">
                  <c:v>4.8252777780000002</c:v>
                </c:pt>
                <c:pt idx="30" formatCode="0.0">
                  <c:v>8.6999999999999993</c:v>
                </c:pt>
                <c:pt idx="31" formatCode="0.0">
                  <c:v>11.3</c:v>
                </c:pt>
                <c:pt idx="32">
                  <c:v>12.15</c:v>
                </c:pt>
                <c:pt idx="33">
                  <c:v>11.8</c:v>
                </c:pt>
                <c:pt idx="34">
                  <c:v>13.074999999999999</c:v>
                </c:pt>
                <c:pt idx="35">
                  <c:v>13.91</c:v>
                </c:pt>
                <c:pt idx="36">
                  <c:v>13.6</c:v>
                </c:pt>
                <c:pt idx="37">
                  <c:v>15.7</c:v>
                </c:pt>
                <c:pt idx="38">
                  <c:v>14.6</c:v>
                </c:pt>
                <c:pt idx="39">
                  <c:v>16.47</c:v>
                </c:pt>
                <c:pt idx="40">
                  <c:v>13.46</c:v>
                </c:pt>
                <c:pt idx="41" formatCode="0.0">
                  <c:v>10.24</c:v>
                </c:pt>
                <c:pt idx="42" formatCode="0.0">
                  <c:v>10.597042439186184</c:v>
                </c:pt>
                <c:pt idx="43">
                  <c:v>8.3000000000000007</c:v>
                </c:pt>
                <c:pt idx="44">
                  <c:v>11.08</c:v>
                </c:pt>
                <c:pt idx="45">
                  <c:v>12.86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82C-4D0C-ADA7-5AEBBB6420E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 K2O</c:v>
                </c:pt>
              </c:strCache>
            </c:strRef>
          </c:tx>
          <c:spPr>
            <a:ln w="63468">
              <a:solidFill>
                <a:srgbClr val="008000"/>
              </a:solidFill>
              <a:prstDash val="solid"/>
            </a:ln>
          </c:spPr>
          <c:marker>
            <c:symbol val="triangle"/>
            <c:size val="3"/>
            <c:spPr>
              <a:solidFill>
                <a:srgbClr val="99CC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Pt>
            <c:idx val="43"/>
            <c:bubble3D val="0"/>
            <c:extLst>
              <c:ext xmlns:c16="http://schemas.microsoft.com/office/drawing/2014/chart" uri="{C3380CC4-5D6E-409C-BE32-E72D297353CC}">
                <c16:uniqueId val="{00000005-082C-4D0C-ADA7-5AEBBB6420E9}"/>
              </c:ext>
            </c:extLst>
          </c:dPt>
          <c:cat>
            <c:numRef>
              <c:f>Sheet1!$B$1:$AU$1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Sheet1!$B$4:$AU$4</c:f>
              <c:numCache>
                <c:formatCode>General</c:formatCode>
                <c:ptCount val="46"/>
                <c:pt idx="0">
                  <c:v>81.7</c:v>
                </c:pt>
                <c:pt idx="1">
                  <c:v>88</c:v>
                </c:pt>
                <c:pt idx="2">
                  <c:v>88</c:v>
                </c:pt>
                <c:pt idx="3">
                  <c:v>82.7</c:v>
                </c:pt>
                <c:pt idx="4">
                  <c:v>82.7</c:v>
                </c:pt>
                <c:pt idx="5">
                  <c:v>80.7</c:v>
                </c:pt>
                <c:pt idx="6">
                  <c:v>77</c:v>
                </c:pt>
                <c:pt idx="7">
                  <c:v>71.400000000000006</c:v>
                </c:pt>
                <c:pt idx="8">
                  <c:v>66.5</c:v>
                </c:pt>
                <c:pt idx="9">
                  <c:v>55.9</c:v>
                </c:pt>
                <c:pt idx="10">
                  <c:v>50.8</c:v>
                </c:pt>
                <c:pt idx="11">
                  <c:v>8</c:v>
                </c:pt>
                <c:pt idx="12">
                  <c:v>7.1</c:v>
                </c:pt>
                <c:pt idx="13">
                  <c:v>10.5</c:v>
                </c:pt>
                <c:pt idx="14">
                  <c:v>13</c:v>
                </c:pt>
                <c:pt idx="15">
                  <c:v>12.8</c:v>
                </c:pt>
                <c:pt idx="16">
                  <c:v>8</c:v>
                </c:pt>
                <c:pt idx="17">
                  <c:v>10.1</c:v>
                </c:pt>
                <c:pt idx="18">
                  <c:v>7.3</c:v>
                </c:pt>
                <c:pt idx="19">
                  <c:v>5.9</c:v>
                </c:pt>
                <c:pt idx="20">
                  <c:v>6</c:v>
                </c:pt>
                <c:pt idx="21">
                  <c:v>7.7</c:v>
                </c:pt>
                <c:pt idx="22">
                  <c:v>8.3411392769999999</c:v>
                </c:pt>
                <c:pt idx="23">
                  <c:v>7.8592440300000002</c:v>
                </c:pt>
                <c:pt idx="24">
                  <c:v>10.79638141</c:v>
                </c:pt>
                <c:pt idx="25">
                  <c:v>8.4308398530000002</c:v>
                </c:pt>
                <c:pt idx="26">
                  <c:v>10.34327755</c:v>
                </c:pt>
                <c:pt idx="27">
                  <c:v>10.86794506</c:v>
                </c:pt>
                <c:pt idx="28">
                  <c:v>12.60276625</c:v>
                </c:pt>
                <c:pt idx="29">
                  <c:v>0.302777778</c:v>
                </c:pt>
                <c:pt idx="30" formatCode="0.0">
                  <c:v>7.3</c:v>
                </c:pt>
                <c:pt idx="31" formatCode="0.0">
                  <c:v>6.5</c:v>
                </c:pt>
                <c:pt idx="32">
                  <c:v>6.46</c:v>
                </c:pt>
                <c:pt idx="33">
                  <c:v>7</c:v>
                </c:pt>
                <c:pt idx="34">
                  <c:v>11.715</c:v>
                </c:pt>
                <c:pt idx="35">
                  <c:v>9.48</c:v>
                </c:pt>
                <c:pt idx="36">
                  <c:v>10.8</c:v>
                </c:pt>
                <c:pt idx="37">
                  <c:v>9.6</c:v>
                </c:pt>
                <c:pt idx="38">
                  <c:v>8.5</c:v>
                </c:pt>
                <c:pt idx="39">
                  <c:v>6.13</c:v>
                </c:pt>
                <c:pt idx="40">
                  <c:v>7.2</c:v>
                </c:pt>
                <c:pt idx="41" formatCode="0.0">
                  <c:v>6.26</c:v>
                </c:pt>
                <c:pt idx="42" formatCode="0.0">
                  <c:v>4.2060452767722376</c:v>
                </c:pt>
                <c:pt idx="43">
                  <c:v>5.5</c:v>
                </c:pt>
                <c:pt idx="44">
                  <c:v>5.98</c:v>
                </c:pt>
                <c:pt idx="45">
                  <c:v>7.97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82C-4D0C-ADA7-5AEBBB6420E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 ŽV N</c:v>
                </c:pt>
              </c:strCache>
            </c:strRef>
          </c:tx>
          <c:spPr>
            <a:ln w="38082">
              <a:solidFill>
                <a:srgbClr val="FF0000"/>
              </a:solidFill>
              <a:prstDash val="sysDash"/>
            </a:ln>
          </c:spPr>
          <c:marker>
            <c:symbol val="diamond"/>
            <c:size val="2"/>
            <c:spPr>
              <a:solidFill>
                <a:srgbClr val="FF99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Sheet1!$B$1:$AU$1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Sheet1!$B$5:$AU$5</c:f>
              <c:numCache>
                <c:formatCode>General</c:formatCode>
                <c:ptCount val="46"/>
                <c:pt idx="0">
                  <c:v>37.799999999999997</c:v>
                </c:pt>
                <c:pt idx="1">
                  <c:v>39</c:v>
                </c:pt>
                <c:pt idx="2">
                  <c:v>38.9</c:v>
                </c:pt>
                <c:pt idx="3">
                  <c:v>38.799999999999997</c:v>
                </c:pt>
                <c:pt idx="4">
                  <c:v>39.1</c:v>
                </c:pt>
                <c:pt idx="5">
                  <c:v>38.799999999999997</c:v>
                </c:pt>
                <c:pt idx="6">
                  <c:v>38.200000000000003</c:v>
                </c:pt>
                <c:pt idx="7">
                  <c:v>38.6</c:v>
                </c:pt>
                <c:pt idx="8">
                  <c:v>38.9</c:v>
                </c:pt>
                <c:pt idx="9">
                  <c:v>39.4</c:v>
                </c:pt>
                <c:pt idx="10">
                  <c:v>39.6</c:v>
                </c:pt>
                <c:pt idx="11">
                  <c:v>37.700000000000003</c:v>
                </c:pt>
                <c:pt idx="12">
                  <c:v>34.200000000000003</c:v>
                </c:pt>
                <c:pt idx="13">
                  <c:v>30.8</c:v>
                </c:pt>
                <c:pt idx="14">
                  <c:v>27.1</c:v>
                </c:pt>
                <c:pt idx="15">
                  <c:v>25.9</c:v>
                </c:pt>
                <c:pt idx="16">
                  <c:v>26</c:v>
                </c:pt>
                <c:pt idx="17">
                  <c:v>26.3</c:v>
                </c:pt>
                <c:pt idx="18">
                  <c:v>25.1</c:v>
                </c:pt>
                <c:pt idx="19">
                  <c:v>25.2</c:v>
                </c:pt>
                <c:pt idx="20">
                  <c:v>24.1</c:v>
                </c:pt>
                <c:pt idx="21">
                  <c:v>23.7</c:v>
                </c:pt>
                <c:pt idx="22">
                  <c:v>25.987084039999999</c:v>
                </c:pt>
                <c:pt idx="23">
                  <c:v>24.547832580000001</c:v>
                </c:pt>
                <c:pt idx="24">
                  <c:v>23.78075333</c:v>
                </c:pt>
                <c:pt idx="25">
                  <c:v>23.483878359999999</c:v>
                </c:pt>
                <c:pt idx="26">
                  <c:v>23.522781120000001</c:v>
                </c:pt>
                <c:pt idx="27">
                  <c:v>23.479138970000001</c:v>
                </c:pt>
                <c:pt idx="28">
                  <c:v>23.479944669999998</c:v>
                </c:pt>
                <c:pt idx="29">
                  <c:v>23.599999999999998</c:v>
                </c:pt>
                <c:pt idx="30" formatCode="0.0">
                  <c:v>23.9</c:v>
                </c:pt>
                <c:pt idx="31" formatCode="0.0">
                  <c:v>24.5</c:v>
                </c:pt>
                <c:pt idx="32">
                  <c:v>24.8</c:v>
                </c:pt>
                <c:pt idx="33">
                  <c:v>25.900000000000002</c:v>
                </c:pt>
                <c:pt idx="34">
                  <c:v>26</c:v>
                </c:pt>
                <c:pt idx="35">
                  <c:v>26.3</c:v>
                </c:pt>
                <c:pt idx="36">
                  <c:v>26.4</c:v>
                </c:pt>
                <c:pt idx="37">
                  <c:v>26.3</c:v>
                </c:pt>
                <c:pt idx="38">
                  <c:v>26.5</c:v>
                </c:pt>
                <c:pt idx="39">
                  <c:v>26.5</c:v>
                </c:pt>
                <c:pt idx="40">
                  <c:v>26.3</c:v>
                </c:pt>
                <c:pt idx="41">
                  <c:v>26.3</c:v>
                </c:pt>
                <c:pt idx="42" formatCode="0.0">
                  <c:v>26.4</c:v>
                </c:pt>
                <c:pt idx="43">
                  <c:v>25.3</c:v>
                </c:pt>
                <c:pt idx="44" formatCode="0.0">
                  <c:v>25</c:v>
                </c:pt>
                <c:pt idx="45" formatCode="0.0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82C-4D0C-ADA7-5AEBBB6420E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 ŽV P2O5</c:v>
                </c:pt>
              </c:strCache>
            </c:strRef>
          </c:tx>
          <c:spPr>
            <a:ln w="38082">
              <a:solidFill>
                <a:srgbClr val="0000FF"/>
              </a:solidFill>
              <a:prstDash val="sysDash"/>
            </a:ln>
          </c:spPr>
          <c:marker>
            <c:symbol val="square"/>
            <c:size val="2"/>
            <c:spPr>
              <a:solidFill>
                <a:srgbClr val="99CC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Sheet1!$B$1:$AU$1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Sheet1!$B$6:$AU$6</c:f>
              <c:numCache>
                <c:formatCode>General</c:formatCode>
                <c:ptCount val="46"/>
                <c:pt idx="0">
                  <c:v>25.2</c:v>
                </c:pt>
                <c:pt idx="1">
                  <c:v>26</c:v>
                </c:pt>
                <c:pt idx="2">
                  <c:v>25.7</c:v>
                </c:pt>
                <c:pt idx="3">
                  <c:v>25.7</c:v>
                </c:pt>
                <c:pt idx="4">
                  <c:v>26</c:v>
                </c:pt>
                <c:pt idx="5">
                  <c:v>25.7</c:v>
                </c:pt>
                <c:pt idx="6">
                  <c:v>25.2</c:v>
                </c:pt>
                <c:pt idx="7">
                  <c:v>25.5</c:v>
                </c:pt>
                <c:pt idx="8">
                  <c:v>25.7</c:v>
                </c:pt>
                <c:pt idx="9">
                  <c:v>25.9</c:v>
                </c:pt>
                <c:pt idx="10">
                  <c:v>26.1</c:v>
                </c:pt>
                <c:pt idx="11">
                  <c:v>25.3</c:v>
                </c:pt>
                <c:pt idx="12">
                  <c:v>23.2</c:v>
                </c:pt>
                <c:pt idx="13">
                  <c:v>21.1</c:v>
                </c:pt>
                <c:pt idx="14">
                  <c:v>18.5</c:v>
                </c:pt>
                <c:pt idx="15">
                  <c:v>17.7</c:v>
                </c:pt>
                <c:pt idx="16">
                  <c:v>17.8</c:v>
                </c:pt>
                <c:pt idx="17">
                  <c:v>18.100000000000001</c:v>
                </c:pt>
                <c:pt idx="18">
                  <c:v>17.3</c:v>
                </c:pt>
                <c:pt idx="19">
                  <c:v>17.3</c:v>
                </c:pt>
                <c:pt idx="20">
                  <c:v>16.600000000000001</c:v>
                </c:pt>
                <c:pt idx="21">
                  <c:v>15.8</c:v>
                </c:pt>
                <c:pt idx="22">
                  <c:v>17.3541314</c:v>
                </c:pt>
                <c:pt idx="23">
                  <c:v>16.063865849999999</c:v>
                </c:pt>
                <c:pt idx="24">
                  <c:v>15.541392999999999</c:v>
                </c:pt>
                <c:pt idx="25">
                  <c:v>15.14740164</c:v>
                </c:pt>
                <c:pt idx="26">
                  <c:v>15.16260688</c:v>
                </c:pt>
                <c:pt idx="27">
                  <c:v>15.009445960000001</c:v>
                </c:pt>
                <c:pt idx="28">
                  <c:v>15.02716459</c:v>
                </c:pt>
                <c:pt idx="29">
                  <c:v>14.12991667</c:v>
                </c:pt>
                <c:pt idx="30" formatCode="0.0">
                  <c:v>13.9</c:v>
                </c:pt>
                <c:pt idx="31" formatCode="0.0">
                  <c:v>13.8</c:v>
                </c:pt>
                <c:pt idx="32">
                  <c:v>13.899999999999999</c:v>
                </c:pt>
                <c:pt idx="33">
                  <c:v>14.1</c:v>
                </c:pt>
                <c:pt idx="34">
                  <c:v>14.7</c:v>
                </c:pt>
                <c:pt idx="35">
                  <c:v>15</c:v>
                </c:pt>
                <c:pt idx="36">
                  <c:v>15</c:v>
                </c:pt>
                <c:pt idx="37">
                  <c:v>14.9</c:v>
                </c:pt>
                <c:pt idx="38">
                  <c:v>15.2</c:v>
                </c:pt>
                <c:pt idx="39">
                  <c:v>15.1</c:v>
                </c:pt>
                <c:pt idx="40">
                  <c:v>15.1</c:v>
                </c:pt>
                <c:pt idx="41">
                  <c:v>15.1</c:v>
                </c:pt>
                <c:pt idx="42" formatCode="0.0">
                  <c:v>15</c:v>
                </c:pt>
                <c:pt idx="43">
                  <c:v>14.4</c:v>
                </c:pt>
                <c:pt idx="44" formatCode="0.0">
                  <c:v>14</c:v>
                </c:pt>
                <c:pt idx="45" formatCode="0.0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82C-4D0C-ADA7-5AEBBB6420E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 ŽV K2O</c:v>
                </c:pt>
              </c:strCache>
            </c:strRef>
          </c:tx>
          <c:spPr>
            <a:ln w="38082">
              <a:solidFill>
                <a:srgbClr val="008000"/>
              </a:solidFill>
              <a:prstDash val="sysDash"/>
            </a:ln>
          </c:spPr>
          <c:marker>
            <c:symbol val="triangle"/>
            <c:size val="2"/>
            <c:spPr>
              <a:solidFill>
                <a:srgbClr val="99CC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Sheet1!$B$1:$AU$1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Sheet1!$B$7:$AU$7</c:f>
              <c:numCache>
                <c:formatCode>General</c:formatCode>
                <c:ptCount val="46"/>
                <c:pt idx="0">
                  <c:v>46.1</c:v>
                </c:pt>
                <c:pt idx="1">
                  <c:v>47.1</c:v>
                </c:pt>
                <c:pt idx="2">
                  <c:v>47.2</c:v>
                </c:pt>
                <c:pt idx="3">
                  <c:v>47</c:v>
                </c:pt>
                <c:pt idx="4">
                  <c:v>47.2</c:v>
                </c:pt>
                <c:pt idx="5">
                  <c:v>47.4</c:v>
                </c:pt>
                <c:pt idx="6">
                  <c:v>46.3</c:v>
                </c:pt>
                <c:pt idx="7">
                  <c:v>46.6</c:v>
                </c:pt>
                <c:pt idx="8">
                  <c:v>46.6</c:v>
                </c:pt>
                <c:pt idx="9">
                  <c:v>46.8</c:v>
                </c:pt>
                <c:pt idx="10">
                  <c:v>47.1</c:v>
                </c:pt>
                <c:pt idx="11">
                  <c:v>45.4</c:v>
                </c:pt>
                <c:pt idx="12">
                  <c:v>40.4</c:v>
                </c:pt>
                <c:pt idx="13">
                  <c:v>35.799999999999997</c:v>
                </c:pt>
                <c:pt idx="14">
                  <c:v>31.2</c:v>
                </c:pt>
                <c:pt idx="15">
                  <c:v>29.3</c:v>
                </c:pt>
                <c:pt idx="16">
                  <c:v>28.9</c:v>
                </c:pt>
                <c:pt idx="17">
                  <c:v>28.8</c:v>
                </c:pt>
                <c:pt idx="18">
                  <c:v>26.7</c:v>
                </c:pt>
                <c:pt idx="19">
                  <c:v>26.5</c:v>
                </c:pt>
                <c:pt idx="20">
                  <c:v>25.3</c:v>
                </c:pt>
                <c:pt idx="21">
                  <c:v>24.6</c:v>
                </c:pt>
                <c:pt idx="22">
                  <c:v>26.671785839999998</c:v>
                </c:pt>
                <c:pt idx="23">
                  <c:v>25.357959659999999</c:v>
                </c:pt>
                <c:pt idx="24">
                  <c:v>24.703856040000002</c:v>
                </c:pt>
                <c:pt idx="25">
                  <c:v>24.3523611</c:v>
                </c:pt>
                <c:pt idx="26">
                  <c:v>24.213155180000001</c:v>
                </c:pt>
                <c:pt idx="27">
                  <c:v>24.084924919999999</c:v>
                </c:pt>
                <c:pt idx="28">
                  <c:v>24.41914246</c:v>
                </c:pt>
                <c:pt idx="29">
                  <c:v>23.549861109999998</c:v>
                </c:pt>
                <c:pt idx="30" formatCode="0.0">
                  <c:v>23.9</c:v>
                </c:pt>
                <c:pt idx="31" formatCode="0.0">
                  <c:v>23.8</c:v>
                </c:pt>
                <c:pt idx="32">
                  <c:v>24</c:v>
                </c:pt>
                <c:pt idx="33">
                  <c:v>24.9</c:v>
                </c:pt>
                <c:pt idx="34">
                  <c:v>25.9</c:v>
                </c:pt>
                <c:pt idx="35">
                  <c:v>26.4</c:v>
                </c:pt>
                <c:pt idx="36">
                  <c:v>26.5</c:v>
                </c:pt>
                <c:pt idx="37">
                  <c:v>26.5</c:v>
                </c:pt>
                <c:pt idx="38">
                  <c:v>26.6</c:v>
                </c:pt>
                <c:pt idx="39">
                  <c:v>26.6</c:v>
                </c:pt>
                <c:pt idx="40">
                  <c:v>26.4</c:v>
                </c:pt>
                <c:pt idx="41">
                  <c:v>26.4</c:v>
                </c:pt>
                <c:pt idx="42" formatCode="0.0">
                  <c:v>26.5</c:v>
                </c:pt>
                <c:pt idx="43">
                  <c:v>25.5</c:v>
                </c:pt>
                <c:pt idx="44" formatCode="0.0">
                  <c:v>25</c:v>
                </c:pt>
                <c:pt idx="45" formatCode="0.0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82C-4D0C-ADA7-5AEBBB6420E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ln w="10496">
              <a:solidFill>
                <a:srgbClr val="FF0000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Sheet1!$B$1:$AU$1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Sheet1!$B$8:$AU$8</c:f>
              <c:numCache>
                <c:formatCode>General</c:formatCode>
                <c:ptCount val="4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82C-4D0C-ADA7-5AEBBB6420E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ln w="10496">
              <a:solidFill>
                <a:srgbClr val="0000FF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Sheet1!$B$1:$AU$1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Sheet1!$B$9:$AU$9</c:f>
              <c:numCache>
                <c:formatCode>General</c:formatCode>
                <c:ptCount val="4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82C-4D0C-ADA7-5AEBBB6420E9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</c:strCache>
            </c:strRef>
          </c:tx>
          <c:spPr>
            <a:ln w="10496">
              <a:solidFill>
                <a:srgbClr val="339966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cat>
            <c:numRef>
              <c:f>Sheet1!$B$1:$AU$1</c:f>
              <c:numCache>
                <c:formatCode>General</c:formatCode>
                <c:ptCount val="4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</c:numCache>
            </c:numRef>
          </c:cat>
          <c:val>
            <c:numRef>
              <c:f>Sheet1!$B$10:$AU$10</c:f>
              <c:numCache>
                <c:formatCode>General</c:formatCode>
                <c:ptCount val="4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82C-4D0C-ADA7-5AEBBB642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806208"/>
        <c:axId val="223808896"/>
      </c:lineChart>
      <c:catAx>
        <c:axId val="22380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6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223808896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223808896"/>
        <c:scaling>
          <c:orientation val="minMax"/>
          <c:max val="120"/>
          <c:min val="0"/>
        </c:scaling>
        <c:delete val="0"/>
        <c:axPos val="l"/>
        <c:majorGridlines>
          <c:spPr>
            <a:ln w="262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6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223806208"/>
        <c:crosses val="autoZero"/>
        <c:crossBetween val="between"/>
        <c:majorUnit val="10"/>
      </c:valAx>
      <c:spPr>
        <a:noFill/>
        <a:ln w="10496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9726878955006911"/>
          <c:y val="4.8578572825206078E-2"/>
          <c:w val="0.30215712345735163"/>
          <c:h val="0.10881476154137547"/>
        </c:manualLayout>
      </c:layout>
      <c:overlay val="0"/>
      <c:spPr>
        <a:noFill/>
        <a:ln w="2624">
          <a:solidFill>
            <a:schemeClr val="tx1"/>
          </a:solidFill>
          <a:prstDash val="solid"/>
        </a:ln>
      </c:spPr>
      <c:txPr>
        <a:bodyPr/>
        <a:lstStyle/>
        <a:p>
          <a:pPr>
            <a:defRPr sz="1198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8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hvhjvhjvhjvjh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75A035-113F-4398-B3A8-B940496B0D6C}" type="datetimeFigureOut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737EB9-2957-4BFF-83B0-9FB3147DEF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46472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7T23:07:37.8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99,'13'0,"0"-2,-1 0,19-5,25-4,62 7,-66 3,74-10,-34-3,70-14,-115 20,1 3,-1 1,1 2,74 7,-118-4,0 0,0-1,0 1,0 0,0 1,0-1,0 1,4 2,8 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7T23:08:07.7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 0,'1058'-24'0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7T23:08:10.4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0,'142'12,"-8"0,354-11,-230-2,-233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7T23:08:30.5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 0,'5905'0'0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7T23:07:37.8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99,'13'0,"0"-2,-1 0,19-5,25-4,62 7,-66 3,74-10,-34-3,70-14,-115 20,1 3,-1 1,1 2,74 7,-118-4,0 0,0-1,0 1,0 0,0 1,0-1,0 1,4 2,8 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7T23:07:40.5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1,'18'8,"0"-1,1-1,0-1,24 4,31 9,-41-7,0-2,0-1,1-2,1-2,65 1,288-7,-367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7T23:07:42.7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22,'573'0,"-549"-1,45-9,-23 3,-21 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7T23:07:45.8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 0,'1012'0'0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7T23:07:49.9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0,'1246'0'0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7T23:07:55.1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1 142,'10'-1,"1"-1,-1 0,0-1,0 0,0-1,16-8,3 0,13-4,1 1,0 2,1 2,0 3,71-6,587 11,-347 6,-129-16,-6 0,2438 14,-2636-1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7T23:08:00.2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73,'8'-1,"0"0,-1-1,1 1,-1-2,1 1,-1-1,8-3,21-8,1 3,0 2,1 2,1 1,51-1,541 9,-606-2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7T23:07:40.5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1,'18'8,"0"-1,1-1,0-1,24 4,31 9,-41-7,0-2,0-1,1-2,1-2,65 1,288-7,-367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7T23:08:02.7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71,'14'-8,"2"1,-1 1,1 0,0 1,0 0,1 2,-1 0,1 0,28 1,87 4,99-3,-144-10,-54 5,51-1,150 8,-214-1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7T23:08:05.1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73,'8'0,"58"1,0-3,-1-2,106-22,-126 14,0 2,1 3,78-5,-113 12,50 0,0 2,66 12,-82-6,4 2,88 5,-115-15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7T23:08:07.7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 0,'1058'-24'0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7T23:08:10.4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0,'142'12,"-8"0,354-11,-230-2,-233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7T23:08:30.5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 0,'5905'0'0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7T23:07:42.7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22,'573'0,"-549"-1,45-9,-23 3,-21 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7T23:07:45.8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 0,'1012'0'0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7T23:07:49.9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0,'1246'0'0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7T23:07:55.1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1 142,'10'-1,"1"-1,-1 0,0-1,0 0,0-1,16-8,3 0,13-4,1 1,0 2,1 2,0 3,71-6,587 11,-347 6,-129-16,-6 0,2438 14,-2636-1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7T23:08:00.2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73,'8'-1,"0"0,-1-1,1 1,-1-2,1 1,-1-1,8-3,21-8,1 3,0 2,1 2,1 1,51-1,541 9,-606-2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7T23:08:02.7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71,'14'-8,"2"1,-1 1,1 0,0 1,0 0,1 2,-1 0,1 0,28 1,87 4,99-3,-144-10,-54 5,51-1,150 8,-214-1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7T23:08:05.1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73,'8'0,"58"1,0-3,-1-2,106-22,-126 14,0 2,1 3,78-5,-113 12,50 0,0 2,66 12,-82-6,4 2,88 5,-115-15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hvhjvhjvhjvjh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8FE568-DABD-4CFB-A878-693DE8131DF4}" type="datetimeFigureOut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BA601A-484E-458B-A6C1-9489747C66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9571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/>
              <a:t>Zdůvodnění trendu nárůstu spotřeby minerálních dusíkatých hnojiv: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/>
              <a:t>Nejde o zvyšování, ale o návrat na reálnou úroveň odpovídající podmínkám ČR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/>
              <a:t>Minerální hnojení nahrazuje snižující se přívod N ve statkových hnojivech a v symbiotické fixaci N (pokles ploch jetelovin)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/>
              <a:t>Nové odrůdy, technologie a znalosti zemědělců umožňují zvyšování výnosů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/>
              <a:t>Vliv změny klimatu (příznivější teplotní podmínky ve středních a vyšších polohách)</a:t>
            </a:r>
          </a:p>
          <a:p>
            <a:pPr>
              <a:spcBef>
                <a:spcPct val="0"/>
              </a:spcBef>
            </a:pPr>
            <a:r>
              <a:rPr lang="cs-CZ" altLang="cs-CZ" dirty="0"/>
              <a:t>V roce 2009 prudký pokles spotřeby – nedostatek finančních prostředků v zemědělských podnicích</a:t>
            </a:r>
          </a:p>
        </p:txBody>
      </p:sp>
    </p:spTree>
    <p:extLst>
      <p:ext uri="{BB962C8B-B14F-4D97-AF65-F5344CB8AC3E}">
        <p14:creationId xmlns:p14="http://schemas.microsoft.com/office/powerpoint/2010/main" val="201932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BA03-D62A-EC12-42D3-3C7179B08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0D0DF57-8759-F24E-B1E5-4044D04440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40D80DD-59C3-3255-42D5-576F769E6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/>
              <a:t>Zdůvodnění trendu nárůstu spotřeby minerálních dusíkatých hnojiv: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/>
              <a:t>Nejde o zvyšování, ale o návrat na reálnou úroveň odpovídající podmínkám ČR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/>
              <a:t>Minerální hnojení nahrazuje snižující se přívod N ve statkových hnojivech a v symbiotické fixaci N (pokles ploch jetelovin)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/>
              <a:t>Nové odrůdy, technologie a znalosti zemědělců umožňují zvyšování výnosů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dirty="0"/>
              <a:t>Vliv změny klimatu (příznivější teplotní podmínky ve středních a vyšších polohách)</a:t>
            </a:r>
          </a:p>
          <a:p>
            <a:pPr>
              <a:spcBef>
                <a:spcPct val="0"/>
              </a:spcBef>
            </a:pPr>
            <a:r>
              <a:rPr lang="cs-CZ" altLang="cs-CZ" dirty="0"/>
              <a:t>V roce 2009 prudký pokles spotřeby – nedostatek finančních prostředků v zemědělských podnicích</a:t>
            </a:r>
          </a:p>
        </p:txBody>
      </p:sp>
    </p:spTree>
    <p:extLst>
      <p:ext uri="{BB962C8B-B14F-4D97-AF65-F5344CB8AC3E}">
        <p14:creationId xmlns:p14="http://schemas.microsoft.com/office/powerpoint/2010/main" val="3168970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hvhjvhjvhjvjh</a:t>
            </a:r>
          </a:p>
        </p:txBody>
      </p:sp>
    </p:spTree>
    <p:extLst>
      <p:ext uri="{BB962C8B-B14F-4D97-AF65-F5344CB8AC3E}">
        <p14:creationId xmlns:p14="http://schemas.microsoft.com/office/powerpoint/2010/main" val="25424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hvhjvhjvhjvjh</a:t>
            </a:r>
          </a:p>
        </p:txBody>
      </p:sp>
    </p:spTree>
    <p:extLst>
      <p:ext uri="{BB962C8B-B14F-4D97-AF65-F5344CB8AC3E}">
        <p14:creationId xmlns:p14="http://schemas.microsoft.com/office/powerpoint/2010/main" val="197936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03FDE-2C89-5EC9-9393-8F43E4B27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ED8F2A9B-7D60-EA25-4AD2-A12A5B5170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F86111CA-6BEC-00CB-52DA-B19322490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1435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55AD2-7CB6-13F5-5067-7E31F87A2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F3652361-EBF2-C65F-AD2D-87D68259D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8765B5EA-6A76-B34C-4E03-C1BC8C801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80555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77A6F-ECCC-D9C3-F46D-F35382275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777C7C7F-95EB-51FB-DE14-B26FE3C7E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1AD04199-888E-1616-F3E7-AD22C81DE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9183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DEB6-B017-4E6D-8533-B9C7D55FC08A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1307-AA74-4CE4-9706-2E0B85EF83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0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493B-5D5C-453D-A533-2DF477412610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4A19-5BDE-4BCB-9B54-6C93B266B6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10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637A-70B7-4255-83A5-A5213A45C167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0F3A-D2E6-43B7-85BC-708284D67C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81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EF8698-D846-4B8A-8C10-4087766FE56D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31DAE4B0-F3CC-4211-B8C2-903D8F43544E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49456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9E31-5D6E-4967-BED4-4B09649B410C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BD340-C759-43BB-B78E-48833D58A323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278875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5CD6-8FDC-48CF-A0E0-A10C6369DDFB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607379B1-CCE9-426F-AAFF-81BB8236A28C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547933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1C2A6D-0DC2-4E32-8A01-60D148274AB6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DD47-1495-424D-AD55-0B520DCA3DD6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1728225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D35809-1314-4A6D-B71E-B9C5DBE2312E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6FBD-6316-44AF-9D23-213804013C0C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24254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CB79E-E280-495D-AABD-FB896395E789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BD43-A9B8-4441-853F-2EE26DDF082C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557273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3DB9-F4FB-41FC-ADA2-14A5C752F4AE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0C7A07C5-4C1F-42BE-AC8A-1E1BF8369624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284872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19DE-7BF6-487A-A958-2604F4B74CD8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D352-DAE8-44C2-BCA2-E3237CDAB3A3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57931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6000-7786-4276-B6B2-05A9C7FA26F1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9B96-5A2F-4F26-B48B-F5FF761F1D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98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bdélník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délník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576A74-B567-4C3D-A7BF-A33DBAE725B3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3C33E195-7E9F-4871-914C-7F37A3265CD1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1453624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3B53-67E5-4D4D-AECE-1415740D4635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DB2D-75F1-498C-93D8-C1A9E1BF842F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211465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45B34-D864-4419-900D-ED31D16A09A9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7F35D-44E0-474A-A08E-BD258F52E5D6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72016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B0AD-8EDC-42DF-B53E-10C80539637B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2BBA-1924-4646-9CB5-376F92C76787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414820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CB899-FEBF-4A60-82D0-5D0B37F84E65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65FA-63A2-4CF3-B648-37B2AAC7458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60793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6111-3230-4ECF-B660-65A19FA5EDE3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845A-6EEB-48E4-8FD5-E47092203A0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09265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87C35-D23A-439D-BE5C-C56BBD64A553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DA4C-FE3B-4E4A-9545-1D0C290D1C6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97757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686F-64E0-442A-BA85-4DE9A9475ACD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8960-0FFE-4A71-B7BF-F6428FEF4A4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00132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99CB-ED3C-41DD-9DDC-CEFCF611D171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0575-C628-4566-8D23-01AEB6A0B5C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51020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F1AC-DDE6-4EC4-8829-D95AE2ECC34B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1F25-28F9-4C66-90AC-0326B33F518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3290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FAFF0-BEFE-4DCA-9992-8C10F665942A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9E2C3-C759-4866-9C14-06A7A958BF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701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68C2-0D7F-4B7C-BB50-7EF809B5DFDE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0E82-F8B5-49D4-A817-2E02C880114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49139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8E0E-1A73-41BD-AD2B-6473FAB4E5CA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3BBD-F298-43D4-B123-86B6D876294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7130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1CBC-D4D3-4FF6-B7C3-1A2A336E835A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41315-0A3B-487D-AC65-3212836D2F8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14579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3860-263A-42BA-844E-B5C79FCD7C49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FB38E-0D24-48E1-95A7-5D06E6929BB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10888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7091-9A74-4B70-B84A-C3C11A8220F7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0279-DA1C-43AA-B89A-D3F9C308228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41817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A550-ADD9-4FCE-9EEE-A5937D1AB4A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5923087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32AFFA-968A-466C-B0EA-F5FCE4B5E7E0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46FD6D7-9666-4FE4-AFF1-C4BD44BB627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802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500741-5A11-4D6B-9C06-07FDE8CCBFF4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6FDEE0-9583-416D-A292-995256A76C8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98336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78AECC7-D267-480A-A31E-C6ECD9654C6D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4610CC-5B41-433D-B3CE-6E323F7ADEE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04308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4A6D5F-8B0E-42F5-B062-0D4417C8B060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B8959A-0DE8-4992-BDF7-644F440D8B1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1433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04EA-5029-41D5-9C18-7C215BB7093A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3990-D04A-4260-8D86-DC2503A926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6428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BDCDCAA-BDF8-4A20-95CE-41CAEAABDF81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CA3E67-A1D1-4951-A1EA-E3220924BC9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89873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8B346F-E036-4760-8D19-ABDC0A1E5EE1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A912FAE-6656-4936-8721-B3A6624BCE0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78740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3D4A90-EFF0-4A2C-94AF-4048E237256D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60688D0-9F4F-43CB-897A-122EF1C6F60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20002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A3E429-E05C-4B38-AD26-0E9C213C7D1A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5AEC34B-E6F3-42DC-9648-706008CDCAA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54231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C88CDC-BEF3-46CC-B0FD-6B58A00DAE15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0B1CB1-3C58-4903-A062-7AA2450D104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024897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E0DDFD-881C-4D7C-B709-EDD96B681D83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6A212C-750C-44A1-9E17-6E52DDE83EE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09664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5C5E12-AB37-48C5-9B10-987D9D80DDFB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055B22-B943-4E5A-AA87-5C5B278AAF8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098785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50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7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1BD9-BD38-43F4-9C69-97BC82F3E28A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EB804-8991-4D91-92AF-A53BD6EE3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144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799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85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154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25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85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85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606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1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FFE4-8F69-4570-9FD4-879463E11157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07DD0-4A71-449C-BD65-63E3FDC83E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1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795B-23CB-4107-B76D-76B8CB65315D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22C4-DB6C-4CAF-ABA7-949D541628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7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CCAC8-761B-4C07-BFE6-9B35B83C6660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6C03-B1BC-4451-A056-165339CA77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34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8027-21DD-463E-A21D-FA8CC3188A25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E31F-913E-4073-944C-0DCF7CFB5C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83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08555A61-A2A0-4B32-AE07-8B1A01606799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ABC19F8A-953F-4F66-83DB-B36CD5AA1A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91" r:id="rId1"/>
    <p:sldLayoutId id="2147487092" r:id="rId2"/>
    <p:sldLayoutId id="2147487093" r:id="rId3"/>
    <p:sldLayoutId id="2147487094" r:id="rId4"/>
    <p:sldLayoutId id="2147487095" r:id="rId5"/>
    <p:sldLayoutId id="2147487096" r:id="rId6"/>
    <p:sldLayoutId id="2147487097" r:id="rId7"/>
    <p:sldLayoutId id="2147487098" r:id="rId8"/>
    <p:sldLayoutId id="2147487099" r:id="rId9"/>
    <p:sldLayoutId id="2147487100" r:id="rId10"/>
    <p:sldLayoutId id="214748710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307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E0449-FFD8-43D2-8CC8-AC88F53A7852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>
              <a:defRPr/>
            </a:pPr>
            <a:fld id="{198FBE3E-54F8-4794-AAC7-FAD29BCB8F5D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03859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03" r:id="rId1"/>
    <p:sldLayoutId id="2147487104" r:id="rId2"/>
    <p:sldLayoutId id="2147487105" r:id="rId3"/>
    <p:sldLayoutId id="2147487106" r:id="rId4"/>
    <p:sldLayoutId id="2147487107" r:id="rId5"/>
    <p:sldLayoutId id="2147487108" r:id="rId6"/>
    <p:sldLayoutId id="2147487109" r:id="rId7"/>
    <p:sldLayoutId id="2147487110" r:id="rId8"/>
    <p:sldLayoutId id="2147487111" r:id="rId9"/>
    <p:sldLayoutId id="2147487112" r:id="rId10"/>
    <p:sldLayoutId id="2147487113" r:id="rId11"/>
    <p:sldLayoutId id="214748711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BD2309-8199-4FA9-91C8-FFC8149B8A52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>
              <a:defRPr/>
            </a:pPr>
            <a:fld id="{9B9C1B75-CE91-4D4F-99F3-BD140A43810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3996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16" r:id="rId1"/>
    <p:sldLayoutId id="2147487117" r:id="rId2"/>
    <p:sldLayoutId id="2147487118" r:id="rId3"/>
    <p:sldLayoutId id="2147487119" r:id="rId4"/>
    <p:sldLayoutId id="2147487120" r:id="rId5"/>
    <p:sldLayoutId id="2147487121" r:id="rId6"/>
    <p:sldLayoutId id="2147487122" r:id="rId7"/>
    <p:sldLayoutId id="2147487123" r:id="rId8"/>
    <p:sldLayoutId id="2147487124" r:id="rId9"/>
    <p:sldLayoutId id="2147487125" r:id="rId10"/>
    <p:sldLayoutId id="2147487126" r:id="rId11"/>
    <p:sldLayoutId id="214748712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409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5D6B15-6A99-4DEE-ADCA-5B08B1D693BB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00960F1-06EA-49EB-9D6D-7296C85C275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5074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1" r:id="rId1"/>
    <p:sldLayoutId id="2147487142" r:id="rId2"/>
    <p:sldLayoutId id="2147487143" r:id="rId3"/>
    <p:sldLayoutId id="2147487144" r:id="rId4"/>
    <p:sldLayoutId id="2147487145" r:id="rId5"/>
    <p:sldLayoutId id="2147487146" r:id="rId6"/>
    <p:sldLayoutId id="2147487147" r:id="rId7"/>
    <p:sldLayoutId id="2147487148" r:id="rId8"/>
    <p:sldLayoutId id="2147487149" r:id="rId9"/>
    <p:sldLayoutId id="2147487150" r:id="rId10"/>
    <p:sldLayoutId id="214748715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6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3" r:id="rId1"/>
    <p:sldLayoutId id="2147487154" r:id="rId2"/>
    <p:sldLayoutId id="2147487155" r:id="rId3"/>
    <p:sldLayoutId id="2147487156" r:id="rId4"/>
    <p:sldLayoutId id="2147487157" r:id="rId5"/>
    <p:sldLayoutId id="2147487158" r:id="rId6"/>
    <p:sldLayoutId id="2147487159" r:id="rId7"/>
    <p:sldLayoutId id="2147487160" r:id="rId8"/>
    <p:sldLayoutId id="2147487161" r:id="rId9"/>
    <p:sldLayoutId id="2147487162" r:id="rId10"/>
    <p:sldLayoutId id="214748716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c.cz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hyperlink" Target="http://www.www.nitrat.cz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customXml" Target="../ink/ink5.xml"/><Relationship Id="rId18" Type="http://schemas.openxmlformats.org/officeDocument/2006/relationships/image" Target="../media/image280.png"/><Relationship Id="rId26" Type="http://schemas.openxmlformats.org/officeDocument/2006/relationships/image" Target="../media/image320.png"/><Relationship Id="rId3" Type="http://schemas.openxmlformats.org/officeDocument/2006/relationships/image" Target="../media/image15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250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0.png"/><Relationship Id="rId20" Type="http://schemas.openxmlformats.org/officeDocument/2006/relationships/image" Target="../media/image29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0.png"/><Relationship Id="rId11" Type="http://schemas.openxmlformats.org/officeDocument/2006/relationships/customXml" Target="../ink/ink4.xml"/><Relationship Id="rId24" Type="http://schemas.openxmlformats.org/officeDocument/2006/relationships/image" Target="../media/image310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330.png"/><Relationship Id="rId10" Type="http://schemas.openxmlformats.org/officeDocument/2006/relationships/image" Target="../media/image240.png"/><Relationship Id="rId19" Type="http://schemas.openxmlformats.org/officeDocument/2006/relationships/customXml" Target="../ink/ink8.xml"/><Relationship Id="rId4" Type="http://schemas.openxmlformats.org/officeDocument/2006/relationships/image" Target="../media/image16.png"/><Relationship Id="rId9" Type="http://schemas.openxmlformats.org/officeDocument/2006/relationships/customXml" Target="../ink/ink3.xml"/><Relationship Id="rId14" Type="http://schemas.openxmlformats.org/officeDocument/2006/relationships/image" Target="../media/image260.png"/><Relationship Id="rId22" Type="http://schemas.openxmlformats.org/officeDocument/2006/relationships/image" Target="../media/image300.png"/><Relationship Id="rId27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0.png"/><Relationship Id="rId13" Type="http://schemas.openxmlformats.org/officeDocument/2006/relationships/customXml" Target="../ink/ink17.xml"/><Relationship Id="rId18" Type="http://schemas.openxmlformats.org/officeDocument/2006/relationships/image" Target="../media/image2800.png"/><Relationship Id="rId26" Type="http://schemas.openxmlformats.org/officeDocument/2006/relationships/image" Target="../media/image3200.png"/><Relationship Id="rId3" Type="http://schemas.openxmlformats.org/officeDocument/2006/relationships/image" Target="../media/image15.png"/><Relationship Id="rId21" Type="http://schemas.openxmlformats.org/officeDocument/2006/relationships/customXml" Target="../ink/ink21.xml"/><Relationship Id="rId7" Type="http://schemas.openxmlformats.org/officeDocument/2006/relationships/customXml" Target="../ink/ink14.xml"/><Relationship Id="rId12" Type="http://schemas.openxmlformats.org/officeDocument/2006/relationships/image" Target="../media/image2500.png"/><Relationship Id="rId17" Type="http://schemas.openxmlformats.org/officeDocument/2006/relationships/customXml" Target="../ink/ink19.xml"/><Relationship Id="rId25" Type="http://schemas.openxmlformats.org/officeDocument/2006/relationships/customXml" Target="../ink/ink2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00.png"/><Relationship Id="rId20" Type="http://schemas.openxmlformats.org/officeDocument/2006/relationships/image" Target="../media/image290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00.png"/><Relationship Id="rId11" Type="http://schemas.openxmlformats.org/officeDocument/2006/relationships/customXml" Target="../ink/ink16.xml"/><Relationship Id="rId24" Type="http://schemas.openxmlformats.org/officeDocument/2006/relationships/image" Target="../media/image3100.png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28" Type="http://schemas.openxmlformats.org/officeDocument/2006/relationships/image" Target="../media/image3300.png"/><Relationship Id="rId10" Type="http://schemas.openxmlformats.org/officeDocument/2006/relationships/image" Target="../media/image2400.png"/><Relationship Id="rId19" Type="http://schemas.openxmlformats.org/officeDocument/2006/relationships/customXml" Target="../ink/ink20.xml"/><Relationship Id="rId4" Type="http://schemas.openxmlformats.org/officeDocument/2006/relationships/image" Target="../media/image16.png"/><Relationship Id="rId9" Type="http://schemas.openxmlformats.org/officeDocument/2006/relationships/customXml" Target="../ink/ink15.xml"/><Relationship Id="rId14" Type="http://schemas.openxmlformats.org/officeDocument/2006/relationships/image" Target="../media/image2600.png"/><Relationship Id="rId22" Type="http://schemas.openxmlformats.org/officeDocument/2006/relationships/image" Target="../media/image3000.png"/><Relationship Id="rId27" Type="http://schemas.openxmlformats.org/officeDocument/2006/relationships/customXml" Target="../ink/ink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/>
          <p:cNvSpPr>
            <a:spLocks noGrp="1"/>
          </p:cNvSpPr>
          <p:nvPr>
            <p:ph type="title" idx="4294967295"/>
          </p:nvPr>
        </p:nvSpPr>
        <p:spPr>
          <a:xfrm>
            <a:off x="107714" y="1753887"/>
            <a:ext cx="8928571" cy="1727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sz="4000" b="1">
                <a:latin typeface="Calibri" panose="020F0502020204030204" pitchFamily="34" charset="0"/>
                <a:cs typeface="Calibri" panose="020F0502020204030204" pitchFamily="34" charset="0"/>
              </a:rPr>
              <a:t>Změny v nitrátové směrnici EU, </a:t>
            </a:r>
            <a:br>
              <a:rPr lang="cs-CZ" altLang="cs-CZ" sz="40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4000" b="1">
                <a:latin typeface="Calibri" panose="020F0502020204030204" pitchFamily="34" charset="0"/>
                <a:cs typeface="Calibri" panose="020F0502020204030204" pitchFamily="34" charset="0"/>
              </a:rPr>
              <a:t>úprava podmínek pro bilancování živin </a:t>
            </a:r>
            <a:br>
              <a:rPr lang="cs-CZ" altLang="cs-CZ" sz="40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4000" b="1">
                <a:latin typeface="Calibri" panose="020F0502020204030204" pitchFamily="34" charset="0"/>
                <a:cs typeface="Calibri" panose="020F0502020204030204" pitchFamily="34" charset="0"/>
              </a:rPr>
              <a:t>a organické hmoty v r. 2026</a:t>
            </a:r>
            <a:endParaRPr lang="cs-CZ" altLang="cs-CZ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116" name="Podnadpis 2"/>
          <p:cNvSpPr>
            <a:spLocks/>
          </p:cNvSpPr>
          <p:nvPr/>
        </p:nvSpPr>
        <p:spPr bwMode="auto">
          <a:xfrm>
            <a:off x="592137" y="3719847"/>
            <a:ext cx="7921625" cy="4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Jan Klír, CSc.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8118" name="Obdélník 1"/>
          <p:cNvSpPr>
            <a:spLocks noChangeArrowheads="1"/>
          </p:cNvSpPr>
          <p:nvPr/>
        </p:nvSpPr>
        <p:spPr bwMode="auto">
          <a:xfrm>
            <a:off x="215427" y="418134"/>
            <a:ext cx="25476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23.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2026 (on-line)</a:t>
            </a: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99" y="4221088"/>
            <a:ext cx="1061302" cy="1187815"/>
          </a:xfrm>
          <a:prstGeom prst="rect">
            <a:avLst/>
          </a:prstGeom>
        </p:spPr>
      </p:pic>
      <p:sp>
        <p:nvSpPr>
          <p:cNvPr id="19" name="Podnadpis 2"/>
          <p:cNvSpPr>
            <a:spLocks/>
          </p:cNvSpPr>
          <p:nvPr/>
        </p:nvSpPr>
        <p:spPr bwMode="auto">
          <a:xfrm>
            <a:off x="2339753" y="5408903"/>
            <a:ext cx="453650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Národní centrum zemědělského </a:t>
            </a:r>
            <a:b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potravinářského výzkumu, v. v. i.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2727F18-4308-45CD-9556-E4B1334F3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73" y="6365197"/>
            <a:ext cx="8677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tel. 603 520 684, jan.klir@carc.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cz                                                 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.carc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.cz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.nitrat.cz</a:t>
            </a:r>
            <a:endParaRPr kumimoji="0" lang="cs-CZ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B7620E7-3670-6044-A118-018F9F8D1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6" y="872656"/>
            <a:ext cx="89009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„Informační podpora pro zemědělce v rámci implementace směrnice Rady 91/676/EEC (nitrátová směrnice) v České republice“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0B47AE9-33A5-0E2D-3F1D-C060925C38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24" y="177698"/>
            <a:ext cx="6820779" cy="578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5023F4A-1FA2-7911-E567-DA1FA59AC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2">
            <a:extLst>
              <a:ext uri="{FF2B5EF4-FFF2-40B4-BE49-F238E27FC236}">
                <a16:creationId xmlns:a16="http://schemas.microsoft.com/office/drawing/2014/main" id="{29964062-D36E-E892-6235-C94F0C421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03312"/>
          </a:xfrm>
        </p:spPr>
        <p:txBody>
          <a:bodyPr/>
          <a:lstStyle/>
          <a:p>
            <a:pPr algn="ctr"/>
            <a:r>
              <a:rPr lang="cs-CZ" altLang="cs-CZ" sz="3200" b="1"/>
              <a:t> </a:t>
            </a:r>
          </a:p>
        </p:txBody>
      </p:sp>
      <p:sp>
        <p:nvSpPr>
          <p:cNvPr id="61443" name="Zástupný symbol pro obsah 3">
            <a:extLst>
              <a:ext uri="{FF2B5EF4-FFF2-40B4-BE49-F238E27FC236}">
                <a16:creationId xmlns:a16="http://schemas.microsoft.com/office/drawing/2014/main" id="{4A627CD9-7411-E7AE-5595-E687C522E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6337"/>
            <a:ext cx="9144000" cy="5565775"/>
          </a:xfrm>
        </p:spPr>
        <p:txBody>
          <a:bodyPr/>
          <a:lstStyle/>
          <a:p>
            <a:pPr marL="366713" lvl="1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/>
              <a:t>Doplnění možností používat hnojiva RENURE do směrnice 91/676/EHS (v příloze III)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altLang="cs-CZ" sz="2000"/>
              <a:t>členské státy mohou povolit použití hnojivých materiálů ze statkových hnojiv, která prošla zpracováním, v množství nad 170 kg N/ha za rok, a to až do zvláštní dodatečné mezní hodnoty </a:t>
            </a:r>
            <a:r>
              <a:rPr lang="cs-CZ" altLang="cs-CZ" sz="2000" b="1"/>
              <a:t>80 kg N/ha</a:t>
            </a:r>
            <a:r>
              <a:rPr lang="cs-CZ" altLang="cs-CZ" sz="2000"/>
              <a:t> za rok, pokud jsou splněny podmínky:</a:t>
            </a:r>
          </a:p>
          <a:p>
            <a:pPr lvl="2">
              <a:spcBef>
                <a:spcPct val="0"/>
              </a:spcBef>
              <a:spcAft>
                <a:spcPts val="300"/>
              </a:spcAft>
            </a:pPr>
            <a:r>
              <a:rPr lang="cs-CZ" altLang="cs-CZ" sz="1700"/>
              <a:t>složka statkových hnojiv v hnojivém materiálu prošla procesem úpravy, který zvyšuje koncentraci dusíku v minerální formě, močovinového dusíku nebo krystalicky vázaného dusíku, v porovnání se vstupem do procesu úpravy, jehož výsledkem je</a:t>
            </a:r>
          </a:p>
          <a:p>
            <a:pPr lvl="3">
              <a:spcBef>
                <a:spcPct val="0"/>
              </a:spcBef>
              <a:spcAft>
                <a:spcPts val="300"/>
              </a:spcAft>
            </a:pPr>
            <a:r>
              <a:rPr lang="cs-CZ" altLang="cs-CZ" sz="1400"/>
              <a:t>amonná sůl pocházející z procesu čištění plynů nebo regulace emisí, jímž má být odstraněn amoniak z odpadních plynů</a:t>
            </a:r>
          </a:p>
          <a:p>
            <a:pPr lvl="3">
              <a:spcBef>
                <a:spcPct val="0"/>
              </a:spcBef>
              <a:spcAft>
                <a:spcPts val="300"/>
              </a:spcAft>
            </a:pPr>
            <a:r>
              <a:rPr lang="cs-CZ" altLang="cs-CZ" sz="1400"/>
              <a:t>minerální koncentrát získaný reverzní osmózou</a:t>
            </a:r>
          </a:p>
          <a:p>
            <a:pPr lvl="3">
              <a:spcBef>
                <a:spcPct val="0"/>
              </a:spcBef>
              <a:spcAft>
                <a:spcPts val="600"/>
              </a:spcAft>
            </a:pPr>
            <a:r>
              <a:rPr lang="cs-CZ" altLang="cs-CZ" sz="1400"/>
              <a:t>fosforečná sůl bohatá na dusík (struvit) získaná vysrážením ze statkových hnojiv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cs-CZ" altLang="cs-CZ" sz="1700"/>
              <a:t>hnojivé materiály mají stálou kvalitu napříč šaržemi a poměr minerálního N k celkovému N nejméně 90 % nebo poměr organicky vázaného uhlíku k celkovému dusíku nejvýše 3 : 1, … (členské státy zavedou přísné normy kvality s cílem zajistit konzistentní obsah živin)</a:t>
            </a:r>
          </a:p>
          <a:p>
            <a:pPr lvl="2">
              <a:spcBef>
                <a:spcPct val="0"/>
              </a:spcBef>
              <a:spcAft>
                <a:spcPts val="300"/>
              </a:spcAft>
            </a:pPr>
            <a:r>
              <a:rPr lang="cs-CZ" altLang="cs-CZ" sz="1700"/>
              <a:t>hnojivé materiály nepřekračují tyto horní mezní hodnoty</a:t>
            </a:r>
          </a:p>
          <a:p>
            <a:pPr lvl="3">
              <a:spcBef>
                <a:spcPct val="0"/>
              </a:spcBef>
              <a:spcAft>
                <a:spcPts val="300"/>
              </a:spcAft>
            </a:pPr>
            <a:r>
              <a:rPr lang="cs-CZ" altLang="cs-CZ" sz="1400"/>
              <a:t>měď (Cu): 300 mg/kg sušiny</a:t>
            </a:r>
          </a:p>
          <a:p>
            <a:pPr lvl="3">
              <a:spcBef>
                <a:spcPct val="0"/>
              </a:spcBef>
              <a:spcAft>
                <a:spcPts val="600"/>
              </a:spcAft>
            </a:pPr>
            <a:r>
              <a:rPr lang="cs-CZ" altLang="cs-CZ" sz="1400"/>
              <a:t>zinek (Zn): 800 mg/kg sušiny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cs-CZ" altLang="cs-CZ" sz="1700"/>
              <a:t>patogeny v hnojivých materiálech obsahujících více než 1 % organického C nepřekračují horní mezní hodnoty: </a:t>
            </a:r>
            <a:r>
              <a:rPr lang="cs-CZ" altLang="cs-CZ" sz="1700" i="1"/>
              <a:t>Salmonella</a:t>
            </a:r>
            <a:r>
              <a:rPr lang="cs-CZ" altLang="cs-CZ" sz="1700"/>
              <a:t> spp. </a:t>
            </a:r>
            <a:r>
              <a:rPr lang="cs-CZ" altLang="cs-CZ" sz="1600"/>
              <a:t>(nepřítomnost)</a:t>
            </a:r>
            <a:r>
              <a:rPr lang="cs-CZ" altLang="cs-CZ" sz="1700"/>
              <a:t>; </a:t>
            </a:r>
            <a:r>
              <a:rPr lang="cs-CZ" altLang="cs-CZ" sz="1700" i="1"/>
              <a:t>E. coli </a:t>
            </a:r>
            <a:r>
              <a:rPr lang="cs-CZ" altLang="cs-CZ" sz="1700"/>
              <a:t>nebo enterokoky </a:t>
            </a:r>
            <a:r>
              <a:rPr lang="cs-CZ" altLang="cs-CZ" sz="1600"/>
              <a:t>(1 000 v 1g, 1 ml)</a:t>
            </a:r>
            <a:endParaRPr lang="cs-CZ" altLang="cs-CZ" sz="17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EA6CCA2-93CC-30A8-AFE8-8DD6EB715D00}"/>
              </a:ext>
            </a:extLst>
          </p:cNvPr>
          <p:cNvSpPr txBox="1">
            <a:spLocks/>
          </p:cNvSpPr>
          <p:nvPr/>
        </p:nvSpPr>
        <p:spPr bwMode="auto">
          <a:xfrm>
            <a:off x="107950" y="86123"/>
            <a:ext cx="89281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Úprava nitrátové směrnice EU (91/676/EHS)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4023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7FB75-6366-4CCC-C430-0F7E5401F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406353C-C342-D8C7-CA28-DCB3154DA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cs-CZ" sz="4800" b="1" dirty="0">
                <a:latin typeface="Tw Cen MT" panose="020B0602020104020603" pitchFamily="34" charset="-18"/>
              </a:rPr>
              <a:t>Bilance živin</a:t>
            </a:r>
            <a:br>
              <a:rPr lang="cs-CZ" sz="4800" b="1" dirty="0">
                <a:latin typeface="Tw Cen MT" panose="020B0602020104020603" pitchFamily="34" charset="-18"/>
              </a:rPr>
            </a:br>
            <a:r>
              <a:rPr lang="cs-CZ" sz="4800" b="1" dirty="0">
                <a:latin typeface="Tw Cen MT" panose="020B0602020104020603" pitchFamily="34" charset="-18"/>
              </a:rPr>
              <a:t>pro ekoplatbu </a:t>
            </a:r>
            <a:br>
              <a:rPr lang="cs-CZ" sz="4800" b="1" dirty="0">
                <a:latin typeface="Tw Cen MT" panose="020B0602020104020603" pitchFamily="34" charset="-18"/>
              </a:rPr>
            </a:br>
            <a:r>
              <a:rPr lang="cs-CZ" sz="4800" b="1" dirty="0">
                <a:latin typeface="Tw Cen MT" panose="020B0602020104020603" pitchFamily="34" charset="-18"/>
              </a:rPr>
              <a:t>a nitrátovou směrnici  </a:t>
            </a:r>
          </a:p>
        </p:txBody>
      </p:sp>
    </p:spTree>
    <p:extLst>
      <p:ext uri="{BB962C8B-B14F-4D97-AF65-F5344CB8AC3E}">
        <p14:creationId xmlns:p14="http://schemas.microsoft.com/office/powerpoint/2010/main" val="190449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5A488-65AD-2AEA-A844-1DE6B4ABE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2">
            <a:extLst>
              <a:ext uri="{FF2B5EF4-FFF2-40B4-BE49-F238E27FC236}">
                <a16:creationId xmlns:a16="http://schemas.microsoft.com/office/drawing/2014/main" id="{7DD683E1-DA37-D247-A34B-820C824E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16632"/>
            <a:ext cx="8928546" cy="86409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altLang="cs-CZ" sz="3600" dirty="0">
                <a:solidFill>
                  <a:srgbClr val="008000"/>
                </a:solidFill>
                <a:latin typeface="Tw Cen MT" panose="020B0602020104020603" pitchFamily="34" charset="-18"/>
              </a:rPr>
              <a:t>Evidence výnosů u pícnin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643725F-FD4D-5583-6708-7AE561597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76064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2400" b="1" dirty="0">
                <a:latin typeface="Tw Cen MT" panose="020B0602020104020603" pitchFamily="34" charset="-18"/>
              </a:rPr>
              <a:t>Evidence výnosů – </a:t>
            </a:r>
            <a:r>
              <a:rPr lang="cs-CZ" sz="2400" b="1">
                <a:latin typeface="Tw Cen MT" panose="020B0602020104020603" pitchFamily="34" charset="-18"/>
              </a:rPr>
              <a:t>povinnost jen </a:t>
            </a:r>
            <a:r>
              <a:rPr lang="cs-CZ" sz="2400" b="1" dirty="0">
                <a:latin typeface="Tw Cen MT" panose="020B0602020104020603" pitchFamily="34" charset="-18"/>
              </a:rPr>
              <a:t>na </a:t>
            </a:r>
            <a:r>
              <a:rPr lang="cs-CZ" sz="2400" b="1">
                <a:latin typeface="Tw Cen MT" panose="020B0602020104020603" pitchFamily="34" charset="-18"/>
              </a:rPr>
              <a:t>orné půdě (pro ČSÚ i mimo o.p.) </a:t>
            </a:r>
            <a:endParaRPr lang="cs-CZ" sz="2400" b="1" dirty="0">
              <a:latin typeface="Tw Cen MT" panose="020B0602020104020603" pitchFamily="34" charset="-18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000" dirty="0">
                <a:latin typeface="Tw Cen MT" panose="020B0602020104020603" pitchFamily="34" charset="-18"/>
              </a:rPr>
              <a:t>Tzv. </a:t>
            </a:r>
            <a:r>
              <a:rPr lang="cs-CZ" sz="2000" b="1" dirty="0">
                <a:latin typeface="Tw Cen MT" panose="020B0602020104020603" pitchFamily="34" charset="-18"/>
              </a:rPr>
              <a:t>normativní obsah sušiny</a:t>
            </a:r>
            <a:r>
              <a:rPr lang="cs-CZ" sz="2000" dirty="0">
                <a:latin typeface="Tw Cen MT" panose="020B0602020104020603" pitchFamily="34" charset="-18"/>
              </a:rPr>
              <a:t>, uvedený </a:t>
            </a:r>
            <a:r>
              <a:rPr lang="cs-CZ" sz="2000">
                <a:latin typeface="Tw Cen MT" panose="020B0602020104020603" pitchFamily="34" charset="-18"/>
              </a:rPr>
              <a:t>ve </a:t>
            </a:r>
            <a:r>
              <a:rPr lang="cs-CZ" sz="2000" b="1">
                <a:latin typeface="Tw Cen MT" panose="020B0602020104020603" pitchFamily="34" charset="-18"/>
              </a:rPr>
              <a:t>vyhlášce </a:t>
            </a:r>
            <a:r>
              <a:rPr lang="cs-CZ" sz="2000" b="1" dirty="0">
                <a:latin typeface="Tw Cen MT" panose="020B0602020104020603" pitchFamily="34" charset="-18"/>
              </a:rPr>
              <a:t>č. 377/2013 Sb. </a:t>
            </a:r>
            <a:r>
              <a:rPr lang="cs-CZ" sz="2000" dirty="0">
                <a:latin typeface="Tw Cen MT" panose="020B0602020104020603" pitchFamily="34" charset="-18"/>
              </a:rPr>
              <a:t>je stejný, </a:t>
            </a:r>
            <a:br>
              <a:rPr lang="cs-CZ" sz="2000" dirty="0">
                <a:latin typeface="Tw Cen MT" panose="020B0602020104020603" pitchFamily="34" charset="-18"/>
              </a:rPr>
            </a:br>
            <a:r>
              <a:rPr lang="cs-CZ" sz="2000" dirty="0">
                <a:latin typeface="Tw Cen MT" panose="020B0602020104020603" pitchFamily="34" charset="-18"/>
              </a:rPr>
              <a:t>jako vyžaduje </a:t>
            </a:r>
            <a:r>
              <a:rPr lang="cs-CZ" sz="2000" b="1" dirty="0">
                <a:latin typeface="Tw Cen MT" panose="020B0602020104020603" pitchFamily="34" charset="-18"/>
              </a:rPr>
              <a:t>ČSÚ</a:t>
            </a:r>
            <a:r>
              <a:rPr lang="cs-CZ" sz="2000" dirty="0">
                <a:latin typeface="Tw Cen MT" panose="020B0602020104020603" pitchFamily="34" charset="-18"/>
              </a:rPr>
              <a:t> v rámci </a:t>
            </a:r>
            <a:r>
              <a:rPr lang="cs-CZ" sz="2000" b="1" dirty="0">
                <a:latin typeface="Tw Cen MT" panose="020B0602020104020603" pitchFamily="34" charset="-18"/>
              </a:rPr>
              <a:t>výkazu Zem 6-01 </a:t>
            </a:r>
            <a:r>
              <a:rPr lang="cs-CZ" sz="2000" i="1" dirty="0">
                <a:latin typeface="Tw Cen MT" panose="020B0602020104020603" pitchFamily="34" charset="-18"/>
              </a:rPr>
              <a:t>(vysvětlivky na konci výkazu). </a:t>
            </a:r>
            <a:br>
              <a:rPr lang="cs-CZ" sz="2000" i="1">
                <a:latin typeface="Tw Cen MT" panose="020B0602020104020603" pitchFamily="34" charset="-18"/>
              </a:rPr>
            </a:br>
            <a:r>
              <a:rPr lang="cs-CZ" sz="2000">
                <a:solidFill>
                  <a:srgbClr val="C00000"/>
                </a:solidFill>
                <a:latin typeface="Tw Cen MT" panose="020B0602020104020603" pitchFamily="34" charset="-18"/>
              </a:rPr>
              <a:t>Pro </a:t>
            </a:r>
            <a:r>
              <a:rPr lang="cs-CZ" sz="2000" dirty="0">
                <a:solidFill>
                  <a:srgbClr val="C00000"/>
                </a:solidFill>
                <a:latin typeface="Tw Cen MT" panose="020B0602020104020603" pitchFamily="34" charset="-18"/>
              </a:rPr>
              <a:t>z</a:t>
            </a:r>
            <a:r>
              <a:rPr lang="cs-CZ" sz="2000">
                <a:solidFill>
                  <a:srgbClr val="C00000"/>
                </a:solidFill>
                <a:latin typeface="Tw Cen MT" panose="020B0602020104020603" pitchFamily="34" charset="-18"/>
              </a:rPr>
              <a:t>přesnění </a:t>
            </a:r>
            <a:r>
              <a:rPr lang="cs-CZ" sz="2000" dirty="0">
                <a:solidFill>
                  <a:srgbClr val="C00000"/>
                </a:solidFill>
                <a:latin typeface="Tw Cen MT" panose="020B0602020104020603" pitchFamily="34" charset="-18"/>
              </a:rPr>
              <a:t>výpočtu bilance </a:t>
            </a:r>
            <a:r>
              <a:rPr lang="cs-CZ" sz="2000">
                <a:solidFill>
                  <a:srgbClr val="C00000"/>
                </a:solidFill>
                <a:latin typeface="Tw Cen MT" panose="020B0602020104020603" pitchFamily="34" charset="-18"/>
              </a:rPr>
              <a:t>je možné </a:t>
            </a:r>
            <a:r>
              <a:rPr lang="cs-CZ" sz="2000" dirty="0">
                <a:solidFill>
                  <a:srgbClr val="C00000"/>
                </a:solidFill>
                <a:latin typeface="Tw Cen MT" panose="020B0602020104020603" pitchFamily="34" charset="-18"/>
              </a:rPr>
              <a:t>započítat výnosy přímo ve hmotě </a:t>
            </a:r>
            <a:r>
              <a:rPr lang="cs-CZ" sz="2000">
                <a:solidFill>
                  <a:srgbClr val="C00000"/>
                </a:solidFill>
                <a:latin typeface="Tw Cen MT" panose="020B0602020104020603" pitchFamily="34" charset="-18"/>
              </a:rPr>
              <a:t>kukuřice sklizené metodou CCM </a:t>
            </a:r>
            <a:r>
              <a:rPr lang="cs-CZ" sz="2000" dirty="0">
                <a:solidFill>
                  <a:srgbClr val="C00000"/>
                </a:solidFill>
                <a:latin typeface="Tw Cen MT" panose="020B0602020104020603" pitchFamily="34" charset="-18"/>
              </a:rPr>
              <a:t>(</a:t>
            </a:r>
            <a:r>
              <a:rPr lang="cs-CZ" sz="2000" dirty="0" err="1">
                <a:solidFill>
                  <a:srgbClr val="C00000"/>
                </a:solidFill>
                <a:latin typeface="Tw Cen MT" panose="020B0602020104020603" pitchFamily="34" charset="-18"/>
              </a:rPr>
              <a:t>corn</a:t>
            </a:r>
            <a:r>
              <a:rPr lang="cs-CZ" sz="2000" dirty="0">
                <a:solidFill>
                  <a:srgbClr val="C00000"/>
                </a:solidFill>
                <a:latin typeface="Tw Cen MT" panose="020B0602020104020603" pitchFamily="34" charset="-18"/>
              </a:rPr>
              <a:t> cob mix) a senáže </a:t>
            </a:r>
            <a:r>
              <a:rPr lang="cs-CZ" sz="2000">
                <a:solidFill>
                  <a:srgbClr val="C00000"/>
                </a:solidFill>
                <a:latin typeface="Tw Cen MT" panose="020B0602020104020603" pitchFamily="34" charset="-18"/>
              </a:rPr>
              <a:t>obilnin (např. senážní žito), </a:t>
            </a:r>
            <a:br>
              <a:rPr lang="cs-CZ" sz="2000">
                <a:solidFill>
                  <a:srgbClr val="C00000"/>
                </a:solidFill>
                <a:latin typeface="Tw Cen MT" panose="020B0602020104020603" pitchFamily="34" charset="-18"/>
              </a:rPr>
            </a:br>
            <a:r>
              <a:rPr lang="cs-CZ" sz="2000" b="1">
                <a:solidFill>
                  <a:srgbClr val="C00000"/>
                </a:solidFill>
                <a:latin typeface="Tw Cen MT" panose="020B0602020104020603" pitchFamily="34" charset="-18"/>
              </a:rPr>
              <a:t>dle novely vyhlášky č. 377/2013 Sb., s účinností od 15. 7. 2025.</a:t>
            </a:r>
            <a:endParaRPr lang="cs-CZ" sz="2000" b="1" dirty="0">
              <a:solidFill>
                <a:srgbClr val="C00000"/>
              </a:solidFill>
              <a:latin typeface="Tw Cen MT" panose="020B0602020104020603" pitchFamily="34" charset="-18"/>
            </a:endParaRPr>
          </a:p>
          <a:p>
            <a:pPr>
              <a:spcBef>
                <a:spcPts val="0"/>
              </a:spcBef>
              <a:defRPr/>
            </a:pPr>
            <a:r>
              <a:rPr lang="cs-CZ" sz="2000" dirty="0">
                <a:latin typeface="Tw Cen MT" panose="020B0602020104020603" pitchFamily="34" charset="-18"/>
              </a:rPr>
              <a:t>V elektronické </a:t>
            </a:r>
            <a:r>
              <a:rPr lang="cs-CZ" sz="2000">
                <a:latin typeface="Tw Cen MT" panose="020B0602020104020603" pitchFamily="34" charset="-18"/>
              </a:rPr>
              <a:t>evidenci (</a:t>
            </a:r>
            <a:r>
              <a:rPr lang="cs-CZ" sz="2000" dirty="0">
                <a:latin typeface="Tw Cen MT" panose="020B0602020104020603" pitchFamily="34" charset="-18"/>
              </a:rPr>
              <a:t>např. EPH) </a:t>
            </a:r>
            <a:r>
              <a:rPr lang="cs-CZ" sz="2000">
                <a:latin typeface="Tw Cen MT" panose="020B0602020104020603" pitchFamily="34" charset="-18"/>
              </a:rPr>
              <a:t>jsou normativní obsahy sušiny přednastaveny. </a:t>
            </a:r>
            <a:br>
              <a:rPr lang="cs-CZ" sz="2000">
                <a:latin typeface="Tw Cen MT" panose="020B0602020104020603" pitchFamily="34" charset="-18"/>
              </a:rPr>
            </a:br>
            <a:r>
              <a:rPr lang="cs-CZ" sz="2000">
                <a:latin typeface="Tw Cen MT" panose="020B0602020104020603" pitchFamily="34" charset="-18"/>
              </a:rPr>
              <a:t>U pícnin je ale možné </a:t>
            </a:r>
            <a:r>
              <a:rPr lang="cs-CZ" sz="2000" dirty="0">
                <a:latin typeface="Tw Cen MT" panose="020B0602020104020603" pitchFamily="34" charset="-18"/>
              </a:rPr>
              <a:t>zvolit i formu sklizeného </a:t>
            </a:r>
            <a:r>
              <a:rPr lang="cs-CZ" sz="2000">
                <a:latin typeface="Tw Cen MT" panose="020B0602020104020603" pitchFamily="34" charset="-18"/>
              </a:rPr>
              <a:t>produktu (</a:t>
            </a:r>
            <a:r>
              <a:rPr lang="cs-CZ" sz="2000" dirty="0">
                <a:latin typeface="Tw Cen MT" panose="020B0602020104020603" pitchFamily="34" charset="-18"/>
              </a:rPr>
              <a:t>zelená hmota, senáž, </a:t>
            </a:r>
            <a:r>
              <a:rPr lang="cs-CZ" sz="2000">
                <a:latin typeface="Tw Cen MT" panose="020B0602020104020603" pitchFamily="34" charset="-18"/>
              </a:rPr>
              <a:t>seno).  </a:t>
            </a:r>
            <a:endParaRPr lang="cs-CZ" sz="2000" dirty="0">
              <a:latin typeface="Tw Cen MT" panose="020B0602020104020603" pitchFamily="34" charset="-18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cs-CZ" sz="1100" b="1" dirty="0">
              <a:latin typeface="Tw Cen MT" panose="020B0602020104020603" pitchFamily="34" charset="-18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sz="2400" b="1">
                <a:latin typeface="Tw Cen MT" panose="020B0602020104020603" pitchFamily="34" charset="-18"/>
              </a:rPr>
              <a:t>Uvádění </a:t>
            </a:r>
            <a:r>
              <a:rPr lang="cs-CZ" sz="2400" b="1" dirty="0">
                <a:latin typeface="Tw Cen MT" panose="020B0602020104020603" pitchFamily="34" charset="-18"/>
              </a:rPr>
              <a:t>výnosů pro </a:t>
            </a:r>
            <a:r>
              <a:rPr lang="cs-CZ" sz="2400" b="1">
                <a:latin typeface="Tw Cen MT" panose="020B0602020104020603" pitchFamily="34" charset="-18"/>
              </a:rPr>
              <a:t>účely statistiky a bilancí </a:t>
            </a:r>
            <a:r>
              <a:rPr lang="cs-CZ" sz="2400" b="1" dirty="0">
                <a:latin typeface="Tw Cen MT" panose="020B0602020104020603" pitchFamily="34" charset="-18"/>
              </a:rPr>
              <a:t>živin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000" b="1" dirty="0">
                <a:latin typeface="Tw Cen MT" panose="020B0602020104020603" pitchFamily="34" charset="-18"/>
              </a:rPr>
              <a:t>víceleté pícniny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1800" dirty="0">
                <a:latin typeface="Tw Cen MT" panose="020B0602020104020603" pitchFamily="34" charset="-18"/>
              </a:rPr>
              <a:t>v součtu všech sečí a v přepočtu na seno (85 % suš.) </a:t>
            </a:r>
            <a:r>
              <a:rPr lang="cs-CZ" sz="1800" i="1">
                <a:latin typeface="Tw Cen MT" panose="020B0602020104020603" pitchFamily="34" charset="-18"/>
              </a:rPr>
              <a:t>… výkaz ČSÚ</a:t>
            </a:r>
            <a:r>
              <a:rPr lang="cs-CZ" sz="1800" i="1" dirty="0">
                <a:latin typeface="Tw Cen MT" panose="020B0602020104020603" pitchFamily="34" charset="-18"/>
              </a:rPr>
              <a:t>, bilance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000" b="1" dirty="0">
                <a:latin typeface="Tw Cen MT" panose="020B0602020104020603" pitchFamily="34" charset="-18"/>
              </a:rPr>
              <a:t>jednoleté pícniny </a:t>
            </a:r>
            <a:r>
              <a:rPr lang="cs-CZ" sz="2000" dirty="0">
                <a:latin typeface="Tw Cen MT" panose="020B0602020104020603" pitchFamily="34" charset="-18"/>
              </a:rPr>
              <a:t>(mimo kukuřici)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1800" dirty="0">
                <a:latin typeface="Tw Cen MT" panose="020B0602020104020603" pitchFamily="34" charset="-18"/>
              </a:rPr>
              <a:t>v zelené hmotě (17 % suš.) </a:t>
            </a:r>
            <a:r>
              <a:rPr lang="cs-CZ" sz="1800" i="1">
                <a:latin typeface="Tw Cen MT" panose="020B0602020104020603" pitchFamily="34" charset="-18"/>
              </a:rPr>
              <a:t>… výkaz ČSÚ (vč. senáž. žita), </a:t>
            </a:r>
            <a:r>
              <a:rPr lang="cs-CZ" sz="1800" i="1" dirty="0">
                <a:latin typeface="Tw Cen MT" panose="020B0602020104020603" pitchFamily="34" charset="-18"/>
              </a:rPr>
              <a:t>bilance (mimo senážního žita)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1800" dirty="0">
                <a:solidFill>
                  <a:srgbClr val="C00000"/>
                </a:solidFill>
                <a:latin typeface="Tw Cen MT" panose="020B0602020104020603" pitchFamily="34" charset="-18"/>
              </a:rPr>
              <a:t>nově i v senáži (35 % suš.) </a:t>
            </a:r>
            <a:r>
              <a:rPr lang="cs-CZ" sz="1800" i="1">
                <a:solidFill>
                  <a:srgbClr val="C00000"/>
                </a:solidFill>
                <a:latin typeface="Tw Cen MT" panose="020B0602020104020603" pitchFamily="34" charset="-18"/>
              </a:rPr>
              <a:t>… jen bilance, od 2026 </a:t>
            </a:r>
            <a:r>
              <a:rPr lang="cs-CZ" sz="1800" i="1" dirty="0">
                <a:solidFill>
                  <a:srgbClr val="C00000"/>
                </a:solidFill>
                <a:latin typeface="Tw Cen MT" panose="020B0602020104020603" pitchFamily="34" charset="-18"/>
              </a:rPr>
              <a:t>(senážní </a:t>
            </a:r>
            <a:r>
              <a:rPr lang="cs-CZ" sz="1800" i="1">
                <a:solidFill>
                  <a:srgbClr val="C00000"/>
                </a:solidFill>
                <a:latin typeface="Tw Cen MT" panose="020B0602020104020603" pitchFamily="34" charset="-18"/>
              </a:rPr>
              <a:t>žito), přesnější výpočet</a:t>
            </a:r>
            <a:endParaRPr lang="cs-CZ" sz="1800" i="1" dirty="0">
              <a:solidFill>
                <a:srgbClr val="C00000"/>
              </a:solidFill>
              <a:latin typeface="Tw Cen MT" panose="020B0602020104020603" pitchFamily="34" charset="-18"/>
            </a:endParaRPr>
          </a:p>
          <a:p>
            <a:pPr>
              <a:spcBef>
                <a:spcPts val="0"/>
              </a:spcBef>
              <a:defRPr/>
            </a:pPr>
            <a:r>
              <a:rPr lang="cs-CZ" sz="2000" b="1" dirty="0">
                <a:latin typeface="Tw Cen MT" panose="020B0602020104020603" pitchFamily="34" charset="-18"/>
              </a:rPr>
              <a:t>kukuřice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1800" dirty="0">
                <a:latin typeface="Tw Cen MT" panose="020B0602020104020603" pitchFamily="34" charset="-18"/>
              </a:rPr>
              <a:t>siláž (35 % suš.) </a:t>
            </a:r>
            <a:r>
              <a:rPr lang="cs-CZ" sz="1800" i="1">
                <a:latin typeface="Tw Cen MT" panose="020B0602020104020603" pitchFamily="34" charset="-18"/>
              </a:rPr>
              <a:t>… výkaz ČSÚ </a:t>
            </a:r>
            <a:r>
              <a:rPr lang="cs-CZ" sz="1800" i="1" dirty="0">
                <a:latin typeface="Tw Cen MT" panose="020B0602020104020603" pitchFamily="34" charset="-18"/>
              </a:rPr>
              <a:t>(vč. CCM), bilance (mimo CCM)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1800" dirty="0">
                <a:solidFill>
                  <a:srgbClr val="C00000"/>
                </a:solidFill>
                <a:latin typeface="Tw Cen MT" panose="020B0602020104020603" pitchFamily="34" charset="-18"/>
              </a:rPr>
              <a:t>CCM (60 % suš.) </a:t>
            </a:r>
            <a:r>
              <a:rPr lang="cs-CZ" sz="1800" i="1">
                <a:solidFill>
                  <a:srgbClr val="C00000"/>
                </a:solidFill>
                <a:latin typeface="Tw Cen MT" panose="020B0602020104020603" pitchFamily="34" charset="-18"/>
              </a:rPr>
              <a:t>… jen bilance, od 2025, přesnější výpočet </a:t>
            </a:r>
            <a:endParaRPr lang="cs-CZ" sz="1800" i="1" dirty="0">
              <a:solidFill>
                <a:srgbClr val="C00000"/>
              </a:solidFill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2443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A2751-5781-5F4C-FFAA-767C12CE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Kukuřice</a:t>
            </a:r>
          </a:p>
        </p:txBody>
      </p:sp>
      <p:pic>
        <p:nvPicPr>
          <p:cNvPr id="5" name="Zástupný obsah 4" descr="Obsah obrázku text, číslo, software, řada/pruh&#10;&#10;Obsah generovaný pomocí AI může být nesprávný.">
            <a:extLst>
              <a:ext uri="{FF2B5EF4-FFF2-40B4-BE49-F238E27FC236}">
                <a16:creationId xmlns:a16="http://schemas.microsoft.com/office/drawing/2014/main" id="{2E9441CF-13C5-FDE0-F10B-9E5621B3D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6" y="1945434"/>
            <a:ext cx="9144000" cy="285718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DA2DEF8-0EC8-152F-342F-D6303C522B93}"/>
              </a:ext>
            </a:extLst>
          </p:cNvPr>
          <p:cNvSpPr/>
          <p:nvPr/>
        </p:nvSpPr>
        <p:spPr>
          <a:xfrm>
            <a:off x="0" y="4149080"/>
            <a:ext cx="9139064" cy="6535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88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2E627-C417-0EEF-B187-6284944DC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2">
            <a:extLst>
              <a:ext uri="{FF2B5EF4-FFF2-40B4-BE49-F238E27FC236}">
                <a16:creationId xmlns:a16="http://schemas.microsoft.com/office/drawing/2014/main" id="{622FAABA-8BEB-439A-88B2-3CF99DE1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16632"/>
            <a:ext cx="8928546" cy="86409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altLang="cs-CZ" sz="3600" dirty="0">
                <a:solidFill>
                  <a:srgbClr val="008000"/>
                </a:solidFill>
                <a:latin typeface="Tw Cen MT" panose="020B0602020104020603" pitchFamily="34" charset="-18"/>
              </a:rPr>
              <a:t>Přepočty výnosů u pícnin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497D6EA-1472-6AA8-7C14-522F91DCC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02568"/>
            <a:ext cx="9036050" cy="5638800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400" b="1" dirty="0">
                <a:latin typeface="Tw Cen MT" panose="020B0602020104020603" pitchFamily="34" charset="-18"/>
              </a:rPr>
              <a:t>JEDNOLETÉ PÍCNINY </a:t>
            </a:r>
            <a:r>
              <a:rPr lang="cs-CZ" sz="2400" dirty="0">
                <a:latin typeface="Tw Cen MT" panose="020B0602020104020603" pitchFamily="34" charset="-18"/>
              </a:rPr>
              <a:t>– v přepočtu na zelenou hmotu nebo na siláž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000" dirty="0">
                <a:latin typeface="Tw Cen MT" panose="020B0602020104020603" pitchFamily="34" charset="-18"/>
              </a:rPr>
              <a:t>Obilniny na zeleno, luskoviny na zeleno, jednoleté směsi plodin poutajících dusík a ostatní jednoleté pícniny na orné půdě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000" dirty="0">
                <a:latin typeface="Tw Cen MT" panose="020B0602020104020603" pitchFamily="34" charset="-18"/>
              </a:rPr>
              <a:t>     – do excelu uveďte sklizeň v zelené hmotě, s obsahem </a:t>
            </a:r>
            <a:r>
              <a:rPr lang="cs-CZ" sz="2000" b="1" dirty="0">
                <a:latin typeface="Tw Cen MT" panose="020B0602020104020603" pitchFamily="34" charset="-18"/>
              </a:rPr>
              <a:t>sušiny 17 %</a:t>
            </a:r>
            <a:r>
              <a:rPr lang="cs-CZ" sz="2000" dirty="0">
                <a:latin typeface="Tw Cen MT" panose="020B0602020104020603" pitchFamily="34" charset="-18"/>
              </a:rPr>
              <a:t> </a:t>
            </a:r>
            <a:br>
              <a:rPr lang="cs-CZ" sz="2000" dirty="0">
                <a:latin typeface="Tw Cen MT" panose="020B0602020104020603" pitchFamily="34" charset="-18"/>
              </a:rPr>
            </a:br>
            <a:r>
              <a:rPr lang="cs-CZ" sz="2000" dirty="0">
                <a:latin typeface="Tw Cen MT" panose="020B0602020104020603" pitchFamily="34" charset="-18"/>
              </a:rPr>
              <a:t>        nebo při sklizni v pozdějších fázích v senáži, s obsahem sušiny </a:t>
            </a:r>
            <a:r>
              <a:rPr lang="cs-CZ" sz="2000" b="1" dirty="0">
                <a:latin typeface="Tw Cen MT" panose="020B0602020104020603" pitchFamily="34" charset="-18"/>
              </a:rPr>
              <a:t>35 %</a:t>
            </a:r>
            <a:r>
              <a:rPr lang="cs-CZ" sz="2000" dirty="0">
                <a:latin typeface="Tw Cen MT" panose="020B0602020104020603" pitchFamily="34" charset="-18"/>
              </a:rPr>
              <a:t> (od </a:t>
            </a:r>
            <a:r>
              <a:rPr lang="cs-CZ" sz="2000">
                <a:latin typeface="Tw Cen MT" panose="020B0602020104020603" pitchFamily="34" charset="-18"/>
              </a:rPr>
              <a:t>2026),</a:t>
            </a:r>
            <a:br>
              <a:rPr lang="cs-CZ" sz="2400" dirty="0">
                <a:solidFill>
                  <a:srgbClr val="FF00FF"/>
                </a:solidFill>
                <a:latin typeface="Tw Cen MT" panose="020B0602020104020603" pitchFamily="34" charset="-18"/>
              </a:rPr>
            </a:br>
            <a:r>
              <a:rPr lang="cs-CZ" sz="2000" dirty="0">
                <a:latin typeface="Tw Cen MT" panose="020B0602020104020603" pitchFamily="34" charset="-18"/>
              </a:rPr>
              <a:t>     </a:t>
            </a:r>
            <a:r>
              <a:rPr lang="cs-CZ" sz="1600" dirty="0">
                <a:latin typeface="Tw Cen MT" panose="020B0602020104020603" pitchFamily="34" charset="-18"/>
              </a:rPr>
              <a:t> </a:t>
            </a:r>
            <a:r>
              <a:rPr lang="cs-CZ" sz="2000" dirty="0">
                <a:latin typeface="Tw Cen MT" panose="020B0602020104020603" pitchFamily="34" charset="-18"/>
              </a:rPr>
              <a:t>  u </a:t>
            </a:r>
            <a:r>
              <a:rPr lang="cs-CZ" sz="2000">
                <a:latin typeface="Tw Cen MT" panose="020B0602020104020603" pitchFamily="34" charset="-18"/>
              </a:rPr>
              <a:t>kukuřice ve </a:t>
            </a:r>
            <a:r>
              <a:rPr lang="cs-CZ" sz="2000" dirty="0">
                <a:latin typeface="Tw Cen MT" panose="020B0602020104020603" pitchFamily="34" charset="-18"/>
              </a:rPr>
              <a:t>hmotě siláže, s obsahem </a:t>
            </a:r>
            <a:r>
              <a:rPr lang="cs-CZ" sz="2000" b="1" dirty="0">
                <a:latin typeface="Tw Cen MT" panose="020B0602020104020603" pitchFamily="34" charset="-18"/>
              </a:rPr>
              <a:t>sušiny 35 </a:t>
            </a:r>
            <a:r>
              <a:rPr lang="cs-CZ" sz="2000" b="1">
                <a:latin typeface="Tw Cen MT" panose="020B0602020104020603" pitchFamily="34" charset="-18"/>
              </a:rPr>
              <a:t>%</a:t>
            </a:r>
            <a:r>
              <a:rPr lang="cs-CZ" sz="2000">
                <a:latin typeface="Tw Cen MT" panose="020B0602020104020603" pitchFamily="34" charset="-18"/>
              </a:rPr>
              <a:t> nebo </a:t>
            </a:r>
            <a:r>
              <a:rPr lang="cs-CZ" sz="2000" b="1">
                <a:latin typeface="Tw Cen MT" panose="020B0602020104020603" pitchFamily="34" charset="-18"/>
              </a:rPr>
              <a:t>60 % u </a:t>
            </a:r>
            <a:r>
              <a:rPr lang="cs-CZ" sz="2000">
                <a:latin typeface="Tw Cen MT" panose="020B0602020104020603" pitchFamily="34" charset="-18"/>
              </a:rPr>
              <a:t>CCM (od 2025)</a:t>
            </a:r>
            <a:endParaRPr lang="cs-CZ" sz="2000" dirty="0">
              <a:latin typeface="Tw Cen MT" panose="020B0602020104020603" pitchFamily="34" charset="-18"/>
            </a:endParaRP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400" b="1" i="1" dirty="0">
                <a:latin typeface="Tw Cen MT" panose="020B0602020104020603" pitchFamily="34" charset="-18"/>
              </a:rPr>
              <a:t>1) Zjednodušený přepočet, mimo </a:t>
            </a:r>
            <a:r>
              <a:rPr lang="cs-CZ" sz="2400" b="1" i="1">
                <a:latin typeface="Tw Cen MT" panose="020B0602020104020603" pitchFamily="34" charset="-18"/>
              </a:rPr>
              <a:t>kukuřici </a:t>
            </a:r>
            <a:r>
              <a:rPr lang="cs-CZ" sz="2000">
                <a:latin typeface="Tw Cen MT" panose="020B0602020104020603" pitchFamily="34" charset="-18"/>
              </a:rPr>
              <a:t>(</a:t>
            </a:r>
            <a:r>
              <a:rPr lang="cs-CZ" sz="2000" dirty="0">
                <a:latin typeface="Tw Cen MT" panose="020B0602020104020603" pitchFamily="34" charset="-18"/>
              </a:rPr>
              <a:t>když neznám obsah sušiny)</a:t>
            </a:r>
          </a:p>
          <a:p>
            <a:pPr marL="400050" lvl="1" indent="0" algn="ctr">
              <a:spcBef>
                <a:spcPts val="0"/>
              </a:spcBef>
              <a:buNone/>
              <a:defRPr/>
            </a:pPr>
            <a:r>
              <a:rPr lang="cs-CZ" sz="2200" dirty="0">
                <a:latin typeface="Tw Cen MT" panose="020B0602020104020603" pitchFamily="34" charset="-18"/>
              </a:rPr>
              <a:t>– při sklizni na senáž nebo siláž přepočtěte na zel. hmotu poměrem 1 : 2, </a:t>
            </a:r>
            <a:br>
              <a:rPr lang="cs-CZ" sz="2200" dirty="0">
                <a:latin typeface="Tw Cen MT" panose="020B0602020104020603" pitchFamily="34" charset="-18"/>
              </a:rPr>
            </a:br>
            <a:r>
              <a:rPr lang="cs-CZ" sz="2200" dirty="0">
                <a:latin typeface="Tw Cen MT" panose="020B0602020104020603" pitchFamily="34" charset="-18"/>
              </a:rPr>
              <a:t>   tj. </a:t>
            </a:r>
            <a:r>
              <a:rPr lang="cs-CZ" sz="2200" b="1" dirty="0">
                <a:latin typeface="Tw Cen MT" panose="020B0602020104020603" pitchFamily="34" charset="-18"/>
              </a:rPr>
              <a:t>vynásobte sklizeň senáže dvěma </a:t>
            </a:r>
            <a:r>
              <a:rPr lang="cs-CZ" sz="2200" dirty="0">
                <a:latin typeface="Tw Cen MT" panose="020B0602020104020603" pitchFamily="34" charset="-18"/>
              </a:rPr>
              <a:t>(nebo uveďte přímo hmotu senáže)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400" b="1" i="1" dirty="0">
                <a:latin typeface="Tw Cen MT" panose="020B0602020104020603" pitchFamily="34" charset="-18"/>
              </a:rPr>
              <a:t>2) Vzorec pro přepočet </a:t>
            </a:r>
            <a:r>
              <a:rPr lang="cs-CZ" sz="2400" b="1" i="1" dirty="0" err="1">
                <a:latin typeface="Tw Cen MT" panose="020B0602020104020603" pitchFamily="34" charset="-18"/>
              </a:rPr>
              <a:t>prům</a:t>
            </a:r>
            <a:r>
              <a:rPr lang="cs-CZ" sz="2400" b="1" i="1" dirty="0">
                <a:latin typeface="Tw Cen MT" panose="020B0602020104020603" pitchFamily="34" charset="-18"/>
              </a:rPr>
              <a:t>. výnosu (t/ha) na požadovaný obsah sušiny,</a:t>
            </a:r>
            <a:br>
              <a:rPr lang="cs-CZ" sz="2400" b="1" i="1" dirty="0">
                <a:latin typeface="Tw Cen MT" panose="020B0602020104020603" pitchFamily="34" charset="-18"/>
              </a:rPr>
            </a:br>
            <a:r>
              <a:rPr lang="cs-CZ" sz="2000" b="1" i="1" dirty="0">
                <a:latin typeface="Tw Cen MT" panose="020B0602020104020603" pitchFamily="34" charset="-18"/>
              </a:rPr>
              <a:t>     </a:t>
            </a:r>
            <a:r>
              <a:rPr lang="cs-CZ" sz="2000" dirty="0">
                <a:latin typeface="Tw Cen MT" panose="020B0602020104020603" pitchFamily="34" charset="-18"/>
              </a:rPr>
              <a:t>pokud byl stanoven obsah sušiny, např. 33 % u senážního žita</a:t>
            </a:r>
          </a:p>
          <a:p>
            <a:pPr marL="0" indent="0"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008000"/>
                </a:solidFill>
                <a:latin typeface="Tw Cen MT" panose="020B0602020104020603" pitchFamily="34" charset="-18"/>
              </a:rPr>
              <a:t>    10 t senáže × 33 / 17 = 19,41 t zelené hmoty </a:t>
            </a:r>
            <a:r>
              <a:rPr lang="cs-CZ" sz="2400" dirty="0">
                <a:solidFill>
                  <a:srgbClr val="008000"/>
                </a:solidFill>
                <a:latin typeface="Tw Cen MT" panose="020B0602020104020603" pitchFamily="34" charset="-18"/>
              </a:rPr>
              <a:t>(obsah suš. 17 %)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cs-CZ" sz="2400" b="1" dirty="0">
                <a:solidFill>
                  <a:srgbClr val="008000"/>
                </a:solidFill>
                <a:latin typeface="Tw Cen MT" panose="020B0602020104020603" pitchFamily="34" charset="-18"/>
              </a:rPr>
              <a:t>    10 t senáže × 33 / 35 =   9,43 t senáže </a:t>
            </a:r>
            <a:r>
              <a:rPr lang="cs-CZ" sz="2400" dirty="0">
                <a:solidFill>
                  <a:srgbClr val="008000"/>
                </a:solidFill>
                <a:latin typeface="Tw Cen MT" panose="020B0602020104020603" pitchFamily="34" charset="-18"/>
              </a:rPr>
              <a:t>(obsah suš. 35 %)</a:t>
            </a:r>
            <a:endParaRPr lang="cs-CZ" sz="2400" i="1" baseline="30000" dirty="0">
              <a:solidFill>
                <a:srgbClr val="008000"/>
              </a:solidFill>
              <a:latin typeface="Tw Cen MT" panose="020B0602020104020603" pitchFamily="34" charset="-18"/>
            </a:endParaRPr>
          </a:p>
          <a:p>
            <a:pPr marL="0" indent="0">
              <a:buNone/>
              <a:defRPr/>
            </a:pPr>
            <a:r>
              <a:rPr kumimoji="0" lang="cs-CZ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pokud byl stanoven obsah sušiny, např. 39 % u silážní kukuřice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  </a:t>
            </a: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 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40 t siláže   × 39 / 35 = 44,57 t zelené hmoty </a:t>
            </a:r>
            <a:r>
              <a:rPr kumimoji="0" lang="cs-CZ" sz="24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(obsah suš. 35 %)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5795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669E7-AAB6-1B29-CC86-2F76F7475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2">
            <a:extLst>
              <a:ext uri="{FF2B5EF4-FFF2-40B4-BE49-F238E27FC236}">
                <a16:creationId xmlns:a16="http://schemas.microsoft.com/office/drawing/2014/main" id="{54B0A114-1C64-EA65-70E7-7D8A9953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16632"/>
            <a:ext cx="8928546" cy="86409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altLang="cs-CZ" sz="3600" dirty="0">
                <a:solidFill>
                  <a:srgbClr val="008000"/>
                </a:solidFill>
                <a:latin typeface="Tw Cen MT" panose="020B0602020104020603" pitchFamily="34" charset="-18"/>
              </a:rPr>
              <a:t>Přepočty výnosů u pícnin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25F4D13-224C-EFD0-9F16-48E79EDA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02568"/>
            <a:ext cx="8928546" cy="5638800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400" b="1" dirty="0">
                <a:latin typeface="Tw Cen MT" panose="020B0602020104020603" pitchFamily="34" charset="-18"/>
              </a:rPr>
              <a:t>VÍCELETÉ PÍCNINY </a:t>
            </a:r>
            <a:r>
              <a:rPr lang="cs-CZ" sz="2400" dirty="0">
                <a:latin typeface="Tw Cen MT" panose="020B0602020104020603" pitchFamily="34" charset="-18"/>
              </a:rPr>
              <a:t>– v přepočtu na seno, v součtu všech sečí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000" dirty="0">
                <a:latin typeface="Tw Cen MT" panose="020B0602020104020603" pitchFamily="34" charset="-18"/>
              </a:rPr>
              <a:t>Dočasné travní porosty, jeteloviny, </a:t>
            </a:r>
            <a:r>
              <a:rPr lang="cs-CZ" sz="2000" dirty="0" err="1">
                <a:latin typeface="Tw Cen MT" panose="020B0602020104020603" pitchFamily="34" charset="-18"/>
              </a:rPr>
              <a:t>jetelovinotravní</a:t>
            </a:r>
            <a:r>
              <a:rPr lang="cs-CZ" sz="2000" dirty="0">
                <a:latin typeface="Tw Cen MT" panose="020B0602020104020603" pitchFamily="34" charset="-18"/>
              </a:rPr>
              <a:t> směsi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000" dirty="0">
                <a:latin typeface="Tw Cen MT" panose="020B0602020104020603" pitchFamily="34" charset="-18"/>
              </a:rPr>
              <a:t>     – do excelu uveďte sklizeň v seně, s obsahem </a:t>
            </a:r>
            <a:r>
              <a:rPr lang="cs-CZ" sz="2000" b="1" dirty="0">
                <a:latin typeface="Tw Cen MT" panose="020B0602020104020603" pitchFamily="34" charset="-18"/>
              </a:rPr>
              <a:t>sušiny 85 %</a:t>
            </a:r>
            <a:endParaRPr lang="cs-CZ" sz="2000" dirty="0">
              <a:latin typeface="Tw Cen MT" panose="020B0602020104020603" pitchFamily="34" charset="-18"/>
            </a:endParaRP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endParaRPr lang="cs-CZ" sz="2000" dirty="0">
              <a:latin typeface="Tw Cen MT" panose="020B0602020104020603" pitchFamily="34" charset="-18"/>
            </a:endParaRP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400" b="1" i="1" dirty="0">
                <a:latin typeface="Tw Cen MT" panose="020B0602020104020603" pitchFamily="34" charset="-18"/>
              </a:rPr>
              <a:t>1) Zjednodušený přepočet </a:t>
            </a:r>
            <a:r>
              <a:rPr lang="cs-CZ" sz="2000" dirty="0">
                <a:latin typeface="Tw Cen MT" panose="020B0602020104020603" pitchFamily="34" charset="-18"/>
              </a:rPr>
              <a:t>(když neznám obsah sušiny)</a:t>
            </a:r>
          </a:p>
          <a:p>
            <a:pPr marL="400050" lvl="1" indent="0">
              <a:spcBef>
                <a:spcPts val="600"/>
              </a:spcBef>
              <a:buNone/>
              <a:defRPr/>
            </a:pPr>
            <a:r>
              <a:rPr lang="cs-CZ" sz="2200" dirty="0">
                <a:latin typeface="Tw Cen MT" panose="020B0602020104020603" pitchFamily="34" charset="-18"/>
              </a:rPr>
              <a:t>– při sklizni na senáž přepočítejte na seno poměrem </a:t>
            </a:r>
            <a:r>
              <a:rPr lang="cs-CZ" sz="2200" b="1" dirty="0">
                <a:latin typeface="Tw Cen MT" panose="020B0602020104020603" pitchFamily="34" charset="-18"/>
              </a:rPr>
              <a:t>2,5 : 1 </a:t>
            </a:r>
            <a:r>
              <a:rPr lang="cs-CZ" sz="2200" i="1" dirty="0">
                <a:latin typeface="Tw Cen MT" panose="020B0602020104020603" pitchFamily="34" charset="-18"/>
              </a:rPr>
              <a:t>(</a:t>
            </a:r>
            <a:r>
              <a:rPr lang="cs-CZ" sz="2200" i="1" dirty="0" err="1">
                <a:latin typeface="Tw Cen MT" panose="020B0602020104020603" pitchFamily="34" charset="-18"/>
              </a:rPr>
              <a:t>pův</a:t>
            </a:r>
            <a:r>
              <a:rPr lang="cs-CZ" sz="2200" i="1" dirty="0">
                <a:latin typeface="Tw Cen MT" panose="020B0602020104020603" pitchFamily="34" charset="-18"/>
              </a:rPr>
              <a:t>. 3 : 1</a:t>
            </a:r>
            <a:r>
              <a:rPr lang="cs-CZ" sz="2200" dirty="0">
                <a:latin typeface="Tw Cen MT" panose="020B0602020104020603" pitchFamily="34" charset="-18"/>
              </a:rPr>
              <a:t>), </a:t>
            </a:r>
            <a:br>
              <a:rPr lang="cs-CZ" sz="2200" dirty="0">
                <a:latin typeface="Tw Cen MT" panose="020B0602020104020603" pitchFamily="34" charset="-18"/>
              </a:rPr>
            </a:br>
            <a:r>
              <a:rPr lang="cs-CZ" sz="2200" dirty="0">
                <a:latin typeface="Tw Cen MT" panose="020B0602020104020603" pitchFamily="34" charset="-18"/>
              </a:rPr>
              <a:t>   tj. </a:t>
            </a:r>
            <a:r>
              <a:rPr lang="cs-CZ" sz="2200" b="1" dirty="0">
                <a:latin typeface="Tw Cen MT" panose="020B0602020104020603" pitchFamily="34" charset="-18"/>
              </a:rPr>
              <a:t>vydělte sklizeň senáže dvěma a půl </a:t>
            </a:r>
            <a:r>
              <a:rPr lang="cs-CZ" sz="2200" i="1" dirty="0">
                <a:latin typeface="Tw Cen MT" panose="020B0602020104020603" pitchFamily="34" charset="-18"/>
              </a:rPr>
              <a:t>(původně – vydělte třemi)</a:t>
            </a:r>
          </a:p>
          <a:p>
            <a:pPr marL="400050" lvl="1" indent="0">
              <a:spcBef>
                <a:spcPts val="600"/>
              </a:spcBef>
              <a:buNone/>
              <a:defRPr/>
            </a:pPr>
            <a:r>
              <a:rPr lang="cs-CZ" sz="2200" dirty="0">
                <a:latin typeface="Tw Cen MT" panose="020B0602020104020603" pitchFamily="34" charset="-18"/>
              </a:rPr>
              <a:t>– při sklizni na zeleno přepočítejte na seno poměrem </a:t>
            </a:r>
            <a:r>
              <a:rPr lang="cs-CZ" sz="2200" b="1" dirty="0">
                <a:latin typeface="Tw Cen MT" panose="020B0602020104020603" pitchFamily="34" charset="-18"/>
              </a:rPr>
              <a:t>5 : 1 </a:t>
            </a:r>
            <a:r>
              <a:rPr lang="cs-CZ" sz="2200" i="1" dirty="0">
                <a:latin typeface="Tw Cen MT" panose="020B0602020104020603" pitchFamily="34" charset="-18"/>
              </a:rPr>
              <a:t>(</a:t>
            </a:r>
            <a:r>
              <a:rPr lang="cs-CZ" sz="2200" i="1" dirty="0" err="1">
                <a:latin typeface="Tw Cen MT" panose="020B0602020104020603" pitchFamily="34" charset="-18"/>
              </a:rPr>
              <a:t>pův</a:t>
            </a:r>
            <a:r>
              <a:rPr lang="cs-CZ" sz="2200" i="1" dirty="0">
                <a:latin typeface="Tw Cen MT" panose="020B0602020104020603" pitchFamily="34" charset="-18"/>
              </a:rPr>
              <a:t>. 4 : 1)</a:t>
            </a:r>
            <a:r>
              <a:rPr lang="cs-CZ" sz="2200" dirty="0">
                <a:latin typeface="Tw Cen MT" panose="020B0602020104020603" pitchFamily="34" charset="-18"/>
              </a:rPr>
              <a:t>, </a:t>
            </a:r>
            <a:br>
              <a:rPr lang="cs-CZ" sz="2200" dirty="0">
                <a:latin typeface="Tw Cen MT" panose="020B0602020104020603" pitchFamily="34" charset="-18"/>
              </a:rPr>
            </a:br>
            <a:r>
              <a:rPr lang="cs-CZ" sz="2200" dirty="0">
                <a:latin typeface="Tw Cen MT" panose="020B0602020104020603" pitchFamily="34" charset="-18"/>
              </a:rPr>
              <a:t>   tj. </a:t>
            </a:r>
            <a:r>
              <a:rPr lang="cs-CZ" sz="2200" b="1" dirty="0">
                <a:latin typeface="Tw Cen MT" panose="020B0602020104020603" pitchFamily="34" charset="-18"/>
              </a:rPr>
              <a:t>vydělte sklizeň zelené hmoty pěti </a:t>
            </a:r>
            <a:r>
              <a:rPr lang="cs-CZ" sz="2200" i="1" dirty="0">
                <a:latin typeface="Tw Cen MT" panose="020B0602020104020603" pitchFamily="34" charset="-18"/>
              </a:rPr>
              <a:t>(původně – vydělte čtyřmi)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endParaRPr lang="cs-CZ" sz="1050" b="1" i="1" dirty="0">
              <a:latin typeface="Tw Cen MT" panose="020B0602020104020603" pitchFamily="34" charset="-18"/>
            </a:endParaRP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400" b="1" i="1" dirty="0">
                <a:latin typeface="Tw Cen MT" panose="020B0602020104020603" pitchFamily="34" charset="-18"/>
              </a:rPr>
              <a:t>2) Vzorec pro přepočet </a:t>
            </a:r>
            <a:r>
              <a:rPr lang="cs-CZ" sz="2400" b="1" i="1" dirty="0" err="1">
                <a:latin typeface="Tw Cen MT" panose="020B0602020104020603" pitchFamily="34" charset="-18"/>
              </a:rPr>
              <a:t>prům</a:t>
            </a:r>
            <a:r>
              <a:rPr lang="cs-CZ" sz="2400" b="1" i="1" dirty="0">
                <a:latin typeface="Tw Cen MT" panose="020B0602020104020603" pitchFamily="34" charset="-18"/>
              </a:rPr>
              <a:t>. výnosu (t/ha) na požadovaný obsah sušiny, </a:t>
            </a:r>
            <a:br>
              <a:rPr lang="cs-CZ" sz="2400" b="1" i="1" dirty="0">
                <a:latin typeface="Tw Cen MT" panose="020B0602020104020603" pitchFamily="34" charset="-18"/>
              </a:rPr>
            </a:br>
            <a:r>
              <a:rPr lang="cs-CZ" sz="2400" b="1" i="1" dirty="0">
                <a:latin typeface="Tw Cen MT" panose="020B0602020104020603" pitchFamily="34" charset="-18"/>
              </a:rPr>
              <a:t> </a:t>
            </a:r>
            <a:r>
              <a:rPr lang="cs-CZ" sz="1400" b="1" i="1" dirty="0">
                <a:latin typeface="Tw Cen MT" panose="020B0602020104020603" pitchFamily="34" charset="-18"/>
              </a:rPr>
              <a:t> </a:t>
            </a:r>
            <a:r>
              <a:rPr lang="cs-CZ" sz="2400" b="1" i="1" dirty="0">
                <a:latin typeface="Tw Cen MT" panose="020B0602020104020603" pitchFamily="34" charset="-18"/>
              </a:rPr>
              <a:t>   </a:t>
            </a:r>
            <a:r>
              <a:rPr lang="cs-CZ" sz="2000" dirty="0">
                <a:latin typeface="Tw Cen MT" panose="020B0602020104020603" pitchFamily="34" charset="-18"/>
              </a:rPr>
              <a:t>pokud byl stanoven obsah sušiny v travní senáži, např. 33 %</a:t>
            </a:r>
          </a:p>
          <a:p>
            <a:pPr marL="0" indent="0"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cs-CZ" sz="2000" dirty="0">
                <a:solidFill>
                  <a:srgbClr val="008000"/>
                </a:solidFill>
                <a:latin typeface="Tw Cen MT" panose="020B0602020104020603" pitchFamily="34" charset="-18"/>
              </a:rPr>
              <a:t>     </a:t>
            </a:r>
            <a:r>
              <a:rPr lang="cs-CZ" sz="2400" b="1" dirty="0">
                <a:solidFill>
                  <a:srgbClr val="008000"/>
                </a:solidFill>
                <a:latin typeface="Tw Cen MT" panose="020B0602020104020603" pitchFamily="34" charset="-18"/>
              </a:rPr>
              <a:t>10 t senáže × 33 / 85 = 3,88 t sena </a:t>
            </a:r>
            <a:r>
              <a:rPr lang="cs-CZ" sz="2400" dirty="0">
                <a:solidFill>
                  <a:srgbClr val="008000"/>
                </a:solidFill>
                <a:latin typeface="Tw Cen MT" panose="020B0602020104020603" pitchFamily="34" charset="-18"/>
              </a:rPr>
              <a:t>(obsah suš. 85 %)</a:t>
            </a:r>
            <a:endParaRPr lang="cs-CZ" sz="2200" dirty="0">
              <a:solidFill>
                <a:srgbClr val="008000"/>
              </a:solidFill>
              <a:latin typeface="Tw Cen MT" panose="020B0602020104020603" pitchFamily="34" charset="-18"/>
            </a:endParaRP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457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Zástupný symbol pro obsah 3"/>
          <p:cNvSpPr>
            <a:spLocks noGrp="1"/>
          </p:cNvSpPr>
          <p:nvPr>
            <p:ph idx="1"/>
          </p:nvPr>
        </p:nvSpPr>
        <p:spPr>
          <a:xfrm>
            <a:off x="-36512" y="1340768"/>
            <a:ext cx="9180511" cy="5445224"/>
          </a:xfrm>
        </p:spPr>
        <p:txBody>
          <a:bodyPr/>
          <a:lstStyle/>
          <a:p>
            <a:pPr marL="639763" lvl="1" indent="-27305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</a:pPr>
            <a:r>
              <a:rPr lang="cs-CZ" altLang="cs-CZ" sz="2300" b="1" dirty="0">
                <a:latin typeface="Tw Cen MT" panose="020B0602020104020603" pitchFamily="34" charset="-18"/>
                <a:cs typeface="Calibri" panose="020F0502020204030204" pitchFamily="34" charset="0"/>
              </a:rPr>
              <a:t>Strategický plán SZP na období 2023–2027 pro Českou republiku</a:t>
            </a:r>
            <a:endParaRPr lang="cs-CZ" sz="2300" b="1" dirty="0">
              <a:latin typeface="Tw Cen MT" panose="020B0602020104020603" pitchFamily="34" charset="-18"/>
              <a:cs typeface="Calibri" panose="020F0502020204030204" pitchFamily="34" charset="0"/>
            </a:endParaRPr>
          </a:p>
          <a:p>
            <a:pPr marL="639763" lvl="1" indent="-27305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</a:pPr>
            <a:r>
              <a:rPr lang="cs-CZ" sz="2300" b="1" dirty="0">
                <a:latin typeface="Tw Cen MT" panose="020B0602020104020603" pitchFamily="34" charset="-18"/>
                <a:cs typeface="Calibri" panose="020F0502020204030204" pitchFamily="34" charset="0"/>
              </a:rPr>
              <a:t>Nařízení vlády č. 83/2023 Sb. (přímé platby), </a:t>
            </a:r>
            <a:r>
              <a:rPr lang="cs-CZ" altLang="cs-CZ" sz="2300" b="1" dirty="0">
                <a:latin typeface="Tw Cen MT" panose="020B0602020104020603" pitchFamily="34" charset="-18"/>
                <a:cs typeface="Calibri" panose="020F0502020204030204" pitchFamily="34" charset="0"/>
              </a:rPr>
              <a:t>§ 24a, příloha č. 20</a:t>
            </a:r>
          </a:p>
          <a:p>
            <a:pPr marL="914400" lvl="2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</a:pPr>
            <a:r>
              <a:rPr lang="cs-CZ" alt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  <a:t>nová ekoplatba, vedle celofaremní ekoplatby</a:t>
            </a:r>
          </a:p>
          <a:p>
            <a:pPr marL="914400" lvl="2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</a:pPr>
            <a:r>
              <a:rPr lang="cs-CZ" alt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  <a:t>účinnost od 1. 1. 2025, tedy využitelné až od ekoplatby 2025</a:t>
            </a:r>
          </a:p>
          <a:p>
            <a:pPr marL="914400" lvl="2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</a:pPr>
            <a:r>
              <a:rPr lang="cs-CZ" alt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  <a:t>hodnotí se v průměru na 1 ha orné půdy (kultury R, G, U)</a:t>
            </a:r>
          </a:p>
          <a:p>
            <a:pPr marL="914400" lvl="2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</a:pPr>
            <a:r>
              <a:rPr lang="cs-CZ" alt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  <a:t>je nutno dodržet i podmínky celofaremní ekoplatby (Model OH, …)</a:t>
            </a:r>
          </a:p>
          <a:p>
            <a:pPr marL="914400" lvl="2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</a:pPr>
            <a:r>
              <a:rPr lang="cs-CZ" alt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  <a:t>do 30. 11. roku podání žádosti je nutné zpracovat bilanci P a N </a:t>
            </a:r>
            <a:br>
              <a:rPr lang="cs-CZ" alt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</a:br>
            <a:r>
              <a:rPr lang="cs-CZ" alt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  <a:t>a předložit ji ÚKZÚZ, při provedení kontroly na místě</a:t>
            </a:r>
          </a:p>
          <a:p>
            <a:pPr marL="914400" lvl="2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</a:pPr>
            <a:r>
              <a:rPr lang="cs-CZ" alt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  <a:t>možnosti výpočtu bilance </a:t>
            </a:r>
          </a:p>
          <a:p>
            <a:pPr marL="1371600" lvl="3">
              <a:spcBef>
                <a:spcPct val="0"/>
              </a:spcBef>
              <a:spcAft>
                <a:spcPts val="60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</a:pPr>
            <a:r>
              <a:rPr lang="cs-CZ" altLang="cs-CZ" sz="1800" dirty="0">
                <a:latin typeface="Tw Cen MT" panose="020B0602020104020603" pitchFamily="34" charset="-18"/>
                <a:cs typeface="Calibri" panose="020F0502020204030204" pitchFamily="34" charset="0"/>
              </a:rPr>
              <a:t>kompletní formulář (excel) pro bilance N, P a OH  </a:t>
            </a:r>
            <a:br>
              <a:rPr lang="cs-CZ" altLang="cs-CZ" sz="1800" dirty="0">
                <a:latin typeface="Tw Cen MT" panose="020B0602020104020603" pitchFamily="34" charset="-18"/>
                <a:cs typeface="Calibri" panose="020F0502020204030204" pitchFamily="34" charset="0"/>
              </a:rPr>
            </a:br>
            <a:r>
              <a:rPr lang="cs-CZ" altLang="cs-CZ" b="1" dirty="0">
                <a:solidFill>
                  <a:srgbClr val="251AB8"/>
                </a:solidFill>
                <a:latin typeface="Tw Cen MT" panose="020B0602020104020603" pitchFamily="34" charset="-18"/>
                <a:cs typeface="Calibri" panose="020F0502020204030204" pitchFamily="34" charset="0"/>
              </a:rPr>
              <a:t>www.carc.cz   </a:t>
            </a:r>
            <a:r>
              <a:rPr lang="cs-CZ" altLang="cs-CZ" sz="1800" i="1" dirty="0">
                <a:solidFill>
                  <a:srgbClr val="251AB8"/>
                </a:solidFill>
                <a:latin typeface="Tw Cen MT" panose="020B0602020104020603" pitchFamily="34" charset="-18"/>
                <a:cs typeface="Calibri" panose="020F0502020204030204" pitchFamily="34" charset="0"/>
              </a:rPr>
              <a:t>Poradenství → Software (bilance)</a:t>
            </a:r>
          </a:p>
          <a:p>
            <a:pPr marL="1371600" lvl="3">
              <a:spcBef>
                <a:spcPct val="0"/>
              </a:spcBef>
              <a:spcAft>
                <a:spcPts val="60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</a:pPr>
            <a:r>
              <a:rPr lang="cs-CZ" altLang="cs-CZ" sz="1800" dirty="0">
                <a:latin typeface="Tw Cen MT" panose="020B0602020104020603" pitchFamily="34" charset="-18"/>
                <a:cs typeface="Calibri" panose="020F0502020204030204" pitchFamily="34" charset="0"/>
              </a:rPr>
              <a:t>komerční evidenční SW</a:t>
            </a:r>
          </a:p>
          <a:p>
            <a:pPr marL="1371600" lvl="3">
              <a:spcBef>
                <a:spcPct val="0"/>
              </a:spcBef>
              <a:spcAft>
                <a:spcPts val="60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</a:pPr>
            <a:r>
              <a:rPr lang="cs-CZ" altLang="cs-CZ" sz="1800" dirty="0">
                <a:latin typeface="Tw Cen MT" panose="020B0602020104020603" pitchFamily="34" charset="-18"/>
                <a:cs typeface="Calibri" panose="020F0502020204030204" pitchFamily="34" charset="0"/>
              </a:rPr>
              <a:t>nová aplikace MZe (</a:t>
            </a:r>
            <a:r>
              <a:rPr lang="cs-CZ" altLang="cs-CZ" sz="1800" dirty="0" err="1">
                <a:latin typeface="Tw Cen MT" panose="020B0602020104020603" pitchFamily="34" charset="-18"/>
                <a:cs typeface="Calibri" panose="020F0502020204030204" pitchFamily="34" charset="0"/>
              </a:rPr>
              <a:t>nápočet</a:t>
            </a:r>
            <a:r>
              <a:rPr lang="cs-CZ" altLang="cs-CZ" sz="1800" dirty="0">
                <a:latin typeface="Tw Cen MT" panose="020B0602020104020603" pitchFamily="34" charset="-18"/>
                <a:cs typeface="Calibri" panose="020F0502020204030204" pitchFamily="34" charset="0"/>
              </a:rPr>
              <a:t> z evidence hnojení)</a:t>
            </a:r>
          </a:p>
          <a:p>
            <a:pPr marL="914400" lvl="2"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</a:pPr>
            <a:r>
              <a:rPr lang="cs-CZ" alt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  <a:t>v roce 2025 se přihlásilo 9 177 žadatelů (75 % o. p.), dotace 205 Kč</a:t>
            </a:r>
          </a:p>
          <a:p>
            <a:pPr lvl="3">
              <a:spcBef>
                <a:spcPct val="0"/>
              </a:spcBef>
              <a:spcAft>
                <a:spcPts val="400"/>
              </a:spcAft>
            </a:pP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08396" y="206152"/>
            <a:ext cx="8928100" cy="990600"/>
          </a:xfrm>
          <a:prstGeom prst="rect">
            <a:avLst/>
          </a:prstGeom>
          <a:solidFill>
            <a:srgbClr val="E5DEDB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cs typeface="Calibri" panose="020F0502020204030204" pitchFamily="34" charset="0"/>
              </a:rPr>
              <a:t>Ekoplatba na udržitelné hospodaření s P a N</a:t>
            </a:r>
            <a:endParaRPr kumimoji="0" lang="cs-CZ" altLang="cs-CZ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63872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Zástupný symbol pro obsah 3"/>
          <p:cNvSpPr>
            <a:spLocks noGrp="1"/>
          </p:cNvSpPr>
          <p:nvPr>
            <p:ph idx="1"/>
          </p:nvPr>
        </p:nvSpPr>
        <p:spPr>
          <a:xfrm>
            <a:off x="-324544" y="1196752"/>
            <a:ext cx="9577064" cy="5661248"/>
          </a:xfrm>
        </p:spPr>
        <p:txBody>
          <a:bodyPr/>
          <a:lstStyle/>
          <a:p>
            <a:pPr lvl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sz="2400" b="1" dirty="0">
                <a:latin typeface="+mj-lt"/>
                <a:cs typeface="Calibri" panose="020F0502020204030204" pitchFamily="34" charset="0"/>
              </a:rPr>
              <a:t>Fosfor</a:t>
            </a:r>
          </a:p>
          <a:p>
            <a:pPr lvl="2">
              <a:lnSpc>
                <a:spcPct val="95000"/>
              </a:lnSpc>
              <a:spcBef>
                <a:spcPct val="0"/>
              </a:spcBef>
              <a:spcAft>
                <a:spcPts val="200"/>
              </a:spcAft>
            </a:pP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průběžně navracet do půdy fosfor odvážený sklizněmi, s přihlédnutím k AZZP </a:t>
            </a:r>
            <a:br>
              <a:rPr lang="cs-CZ" altLang="cs-CZ" sz="2000">
                <a:latin typeface="+mj-lt"/>
                <a:cs typeface="Calibri" panose="020F0502020204030204" pitchFamily="34" charset="0"/>
              </a:rPr>
            </a:br>
            <a:r>
              <a:rPr lang="cs-CZ" altLang="cs-CZ" sz="170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(</a:t>
            </a:r>
            <a:r>
              <a:rPr lang="cs-CZ" altLang="cs-CZ" sz="1700">
                <a:solidFill>
                  <a:srgbClr val="C00000"/>
                </a:solidFill>
                <a:cs typeface="Calibri" panose="020F0502020204030204" pitchFamily="34" charset="0"/>
              </a:rPr>
              <a:t>novela nařízení vlády č. 83/2023 Sb. v roce 2026 umožňuje využití i </a:t>
            </a:r>
            <a:r>
              <a:rPr lang="cs-CZ" altLang="cs-CZ" sz="170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výsledků podrobnějšího</a:t>
            </a:r>
            <a:br>
              <a:rPr lang="cs-CZ" altLang="cs-CZ" sz="170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</a:br>
            <a:r>
              <a:rPr lang="cs-CZ" altLang="cs-CZ" sz="170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 vzorkování půd na základě smlouvy, provedeného v souladu s </a:t>
            </a:r>
            <a:r>
              <a:rPr lang="cs-CZ" altLang="cs-CZ" sz="1700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vyhláškou č. 275/1998 </a:t>
            </a:r>
            <a:r>
              <a:rPr lang="cs-CZ" altLang="cs-CZ" sz="170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Sb.)</a:t>
            </a:r>
            <a:endParaRPr lang="cs-CZ" altLang="cs-CZ" sz="1700" dirty="0">
              <a:solidFill>
                <a:srgbClr val="C00000"/>
              </a:solidFill>
              <a:latin typeface="+mj-lt"/>
              <a:cs typeface="Calibri" panose="020F0502020204030204" pitchFamily="34" charset="0"/>
            </a:endParaRPr>
          </a:p>
          <a:p>
            <a:pPr lvl="3">
              <a:lnSpc>
                <a:spcPct val="95000"/>
              </a:lnSpc>
              <a:spcBef>
                <a:spcPct val="0"/>
              </a:spcBef>
              <a:spcAft>
                <a:spcPts val="200"/>
              </a:spcAft>
            </a:pPr>
            <a:r>
              <a:rPr lang="cs-CZ" altLang="cs-CZ" sz="1600" dirty="0">
                <a:latin typeface="+mj-lt"/>
                <a:cs typeface="Calibri" panose="020F0502020204030204" pitchFamily="34" charset="0"/>
              </a:rPr>
              <a:t>nahrazovací koeficient při obsahu P: „nízký“ = 1,5; „vyhovující“ = 1,0; </a:t>
            </a:r>
            <a:br>
              <a:rPr lang="cs-CZ" altLang="cs-CZ" sz="1600" dirty="0">
                <a:latin typeface="+mj-lt"/>
                <a:cs typeface="Calibri" panose="020F0502020204030204" pitchFamily="34" charset="0"/>
              </a:rPr>
            </a:br>
            <a:r>
              <a:rPr lang="cs-CZ" altLang="cs-CZ" sz="1600" dirty="0">
                <a:latin typeface="+mj-lt"/>
                <a:cs typeface="Calibri" panose="020F0502020204030204" pitchFamily="34" charset="0"/>
              </a:rPr>
              <a:t>“dobrý“ = 0,5; „vysoký“ a „velmi vysoký“ = 0; nezjištěný = 1,0 </a:t>
            </a:r>
          </a:p>
          <a:p>
            <a:pPr lvl="3">
              <a:lnSpc>
                <a:spcPct val="95000"/>
              </a:lnSpc>
              <a:spcBef>
                <a:spcPct val="0"/>
              </a:spcBef>
              <a:spcAft>
                <a:spcPts val="200"/>
              </a:spcAft>
            </a:pPr>
            <a:r>
              <a:rPr lang="cs-CZ" altLang="cs-CZ" sz="1600" dirty="0">
                <a:latin typeface="+mj-lt"/>
                <a:cs typeface="Calibri" panose="020F0502020204030204" pitchFamily="34" charset="0"/>
              </a:rPr>
              <a:t>pokud nejsou k dispozici žádné výsledky AZZP, použije se koeficient 1,0</a:t>
            </a:r>
          </a:p>
          <a:p>
            <a:pPr lvl="3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1600" dirty="0">
                <a:latin typeface="+mj-lt"/>
                <a:cs typeface="Calibri" panose="020F0502020204030204" pitchFamily="34" charset="0"/>
              </a:rPr>
              <a:t>při průměrném nahrazovacím koeficientu pod 0,3 nelze o ekoplatbu žádat</a:t>
            </a:r>
          </a:p>
          <a:p>
            <a:pPr lvl="2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2000" b="1" dirty="0">
                <a:latin typeface="+mj-lt"/>
                <a:cs typeface="Calibri" panose="020F0502020204030204" pitchFamily="34" charset="0"/>
              </a:rPr>
              <a:t>odběr P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 se vypočítá na základě produktů sklizených v kalendářním roce </a:t>
            </a:r>
            <a:r>
              <a:rPr lang="cs-CZ" altLang="cs-CZ" sz="2000" b="1" dirty="0">
                <a:latin typeface="+mj-lt"/>
                <a:cs typeface="Calibri" panose="020F0502020204030204" pitchFamily="34" charset="0"/>
              </a:rPr>
              <a:t>2025</a:t>
            </a:r>
          </a:p>
          <a:p>
            <a:pPr lvl="2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2000" b="1" dirty="0">
                <a:latin typeface="+mj-lt"/>
                <a:cs typeface="Calibri" panose="020F0502020204030204" pitchFamily="34" charset="0"/>
              </a:rPr>
              <a:t>dodání P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 se hodnotí za hospodářský rok </a:t>
            </a:r>
            <a:r>
              <a:rPr lang="cs-CZ" altLang="cs-CZ" sz="2000" b="1" dirty="0">
                <a:latin typeface="+mj-lt"/>
                <a:cs typeface="Calibri" panose="020F0502020204030204" pitchFamily="34" charset="0"/>
              </a:rPr>
              <a:t>2025/2026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 (1. 7. 2025 – 30. 6. 2026)</a:t>
            </a:r>
          </a:p>
          <a:p>
            <a:pPr lvl="2">
              <a:lnSpc>
                <a:spcPct val="95000"/>
              </a:lnSpc>
              <a:spcBef>
                <a:spcPct val="0"/>
              </a:spcBef>
              <a:spcAft>
                <a:spcPts val="200"/>
              </a:spcAft>
            </a:pP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hodnocení</a:t>
            </a:r>
          </a:p>
          <a:p>
            <a:pPr lvl="3">
              <a:lnSpc>
                <a:spcPct val="95000"/>
              </a:lnSpc>
              <a:spcBef>
                <a:spcPct val="0"/>
              </a:spcBef>
              <a:spcAft>
                <a:spcPts val="200"/>
              </a:spcAft>
            </a:pPr>
            <a:r>
              <a:rPr lang="cs-CZ" altLang="cs-CZ" sz="1600" b="1" dirty="0">
                <a:latin typeface="+mj-lt"/>
                <a:cs typeface="Calibri" panose="020F0502020204030204" pitchFamily="34" charset="0"/>
              </a:rPr>
              <a:t>-2 až   ˂0 kg P/ha </a:t>
            </a:r>
            <a:r>
              <a:rPr lang="cs-CZ" altLang="cs-CZ" sz="1600" dirty="0">
                <a:latin typeface="+mj-lt"/>
                <a:cs typeface="Calibri" panose="020F0502020204030204" pitchFamily="34" charset="0"/>
              </a:rPr>
              <a:t>(  50% dotace)</a:t>
            </a:r>
          </a:p>
          <a:p>
            <a:pPr lvl="3">
              <a:lnSpc>
                <a:spcPct val="95000"/>
              </a:lnSpc>
              <a:spcBef>
                <a:spcPct val="0"/>
              </a:spcBef>
              <a:spcAft>
                <a:spcPts val="200"/>
              </a:spcAft>
            </a:pPr>
            <a:r>
              <a:rPr lang="cs-CZ" altLang="cs-CZ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cs-CZ" altLang="cs-CZ" sz="1600" b="1" dirty="0">
                <a:latin typeface="+mj-lt"/>
                <a:cs typeface="Calibri" panose="020F0502020204030204" pitchFamily="34" charset="0"/>
              </a:rPr>
              <a:t>0 až +10 kg P/ha </a:t>
            </a:r>
            <a:r>
              <a:rPr lang="cs-CZ" altLang="cs-CZ" sz="1600" dirty="0">
                <a:latin typeface="+mj-lt"/>
                <a:cs typeface="Calibri" panose="020F0502020204030204" pitchFamily="34" charset="0"/>
              </a:rPr>
              <a:t>(100% dotace)</a:t>
            </a:r>
          </a:p>
          <a:p>
            <a:pPr lvl="3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1600" b="1" dirty="0">
                <a:latin typeface="+mj-lt"/>
                <a:cs typeface="Calibri" panose="020F0502020204030204" pitchFamily="34" charset="0"/>
              </a:rPr>
              <a:t>-2 až +10 kg P/ha </a:t>
            </a:r>
            <a:r>
              <a:rPr lang="cs-CZ" altLang="cs-CZ" sz="1600" dirty="0">
                <a:latin typeface="+mj-lt"/>
                <a:cs typeface="Calibri" panose="020F0502020204030204" pitchFamily="34" charset="0"/>
              </a:rPr>
              <a:t>(100% dotace u EZ nebo při dodání P jen v organické hmotě)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endParaRPr lang="cs-CZ" sz="400" b="1" dirty="0">
              <a:latin typeface="+mj-lt"/>
              <a:cs typeface="Calibri" panose="020F0502020204030204" pitchFamily="34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2400" b="1" dirty="0">
                <a:latin typeface="+mj-lt"/>
                <a:cs typeface="Calibri" panose="020F0502020204030204" pitchFamily="34" charset="0"/>
              </a:rPr>
              <a:t>Dusík</a:t>
            </a:r>
          </a:p>
          <a:p>
            <a:pPr lvl="2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dodržet bilanční přebytek dusíku – max. limit je </a:t>
            </a:r>
            <a:r>
              <a:rPr lang="cs-CZ" altLang="cs-CZ" sz="2000" b="1" dirty="0">
                <a:latin typeface="+mj-lt"/>
                <a:cs typeface="Calibri" panose="020F0502020204030204" pitchFamily="34" charset="0"/>
              </a:rPr>
              <a:t>60 kg N/ha o.p., 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v roce dotace</a:t>
            </a:r>
          </a:p>
          <a:p>
            <a:pPr lvl="2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2000" b="1" dirty="0">
                <a:latin typeface="+mj-lt"/>
                <a:cs typeface="Calibri" panose="020F0502020204030204" pitchFamily="34" charset="0"/>
              </a:rPr>
              <a:t>dodání N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 se hodnotí za hospodářský rok </a:t>
            </a:r>
            <a:r>
              <a:rPr lang="cs-CZ" altLang="cs-CZ" sz="2000" b="1" dirty="0">
                <a:latin typeface="+mj-lt"/>
                <a:cs typeface="Calibri" panose="020F0502020204030204" pitchFamily="34" charset="0"/>
              </a:rPr>
              <a:t>2025/2026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 (1. 7. 2025 – 30. 6. 2026)</a:t>
            </a:r>
          </a:p>
          <a:p>
            <a:pPr lvl="2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2000" b="1" dirty="0">
                <a:latin typeface="+mj-lt"/>
                <a:cs typeface="Calibri" panose="020F0502020204030204" pitchFamily="34" charset="0"/>
              </a:rPr>
              <a:t>odběr N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 se vypočítá na základě produktů sklizených v kalendářním roce </a:t>
            </a:r>
            <a:r>
              <a:rPr lang="cs-CZ" altLang="cs-CZ" sz="2000" b="1" dirty="0">
                <a:latin typeface="+mj-lt"/>
                <a:cs typeface="Calibri" panose="020F0502020204030204" pitchFamily="34" charset="0"/>
              </a:rPr>
              <a:t>2026</a:t>
            </a:r>
            <a:endParaRPr lang="cs-CZ" altLang="cs-CZ" sz="1800" b="1" dirty="0">
              <a:latin typeface="+mj-lt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</a:pP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08396" y="206152"/>
            <a:ext cx="89281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Ekoplatba na udržitelné hospodaření s P a N</a:t>
            </a:r>
          </a:p>
        </p:txBody>
      </p:sp>
    </p:spTree>
    <p:extLst>
      <p:ext uri="{BB962C8B-B14F-4D97-AF65-F5344CB8AC3E}">
        <p14:creationId xmlns:p14="http://schemas.microsoft.com/office/powerpoint/2010/main" val="89161553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F634D27-24C5-38F0-654E-A934BA3A4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Zástupný symbol pro obsah 3">
            <a:extLst>
              <a:ext uri="{FF2B5EF4-FFF2-40B4-BE49-F238E27FC236}">
                <a16:creationId xmlns:a16="http://schemas.microsoft.com/office/drawing/2014/main" id="{8DB4FDBF-7860-2FF5-7987-41354DC0C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24544" y="1196752"/>
            <a:ext cx="9577064" cy="5661248"/>
          </a:xfrm>
        </p:spPr>
        <p:txBody>
          <a:bodyPr/>
          <a:lstStyle/>
          <a:p>
            <a:pPr lvl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200" b="1" dirty="0">
                <a:latin typeface="+mj-lt"/>
                <a:cs typeface="Calibri" panose="020F0502020204030204" pitchFamily="34" charset="0"/>
              </a:rPr>
              <a:t>Rozhodování o přihlášení se o ekoplatbu – splňuji kritéria </a:t>
            </a:r>
            <a:br>
              <a:rPr lang="cs-CZ" sz="2200" b="1" dirty="0">
                <a:latin typeface="+mj-lt"/>
                <a:cs typeface="Calibri" panose="020F0502020204030204" pitchFamily="34" charset="0"/>
              </a:rPr>
            </a:br>
            <a:r>
              <a:rPr lang="cs-CZ" sz="2200" b="1" dirty="0">
                <a:latin typeface="+mj-lt"/>
                <a:cs typeface="Calibri" panose="020F0502020204030204" pitchFamily="34" charset="0"/>
              </a:rPr>
              <a:t>z hlediska navracení fosforu do půdy v potřebném množství?</a:t>
            </a:r>
          </a:p>
          <a:p>
            <a:pPr lvl="2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dostupnost zdrojů fosforu, zásoba fosforu v půdě dle rozborů (AZZP) </a:t>
            </a:r>
          </a:p>
          <a:p>
            <a:pPr lvl="2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půdní podmínky, zejména pH (vliv na přeměny živin i jejich přístupnost rostlinám)</a:t>
            </a:r>
          </a:p>
          <a:p>
            <a:pPr lvl="3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1700" dirty="0">
                <a:latin typeface="+mj-lt"/>
                <a:cs typeface="Calibri" panose="020F0502020204030204" pitchFamily="34" charset="0"/>
              </a:rPr>
              <a:t>na extrémně kyselých (pH do 4,5) a silně kyselých půdách (pH 4,6–5,0) nemá smysl </a:t>
            </a:r>
            <a:br>
              <a:rPr lang="cs-CZ" altLang="cs-CZ" sz="1700" dirty="0">
                <a:latin typeface="+mj-lt"/>
                <a:cs typeface="Calibri" panose="020F0502020204030204" pitchFamily="34" charset="0"/>
              </a:rPr>
            </a:br>
            <a:r>
              <a:rPr lang="cs-CZ" altLang="cs-CZ" sz="1700" dirty="0">
                <a:latin typeface="+mj-lt"/>
                <a:cs typeface="Calibri" panose="020F0502020204030204" pitchFamily="34" charset="0"/>
              </a:rPr>
              <a:t>se o dotaci hlásit a jen kvůli ní fosfor do půdy ve větším množství vracet</a:t>
            </a:r>
          </a:p>
          <a:p>
            <a:pPr lvl="3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1700" dirty="0">
                <a:latin typeface="+mj-lt"/>
                <a:cs typeface="Calibri" panose="020F0502020204030204" pitchFamily="34" charset="0"/>
              </a:rPr>
              <a:t>obecně platí, že pod pH 6 přístupnost fosforu klesá – fosfor je chemicky sorbován </a:t>
            </a:r>
            <a:br>
              <a:rPr lang="cs-CZ" altLang="cs-CZ" sz="1700" dirty="0">
                <a:latin typeface="+mj-lt"/>
                <a:cs typeface="Calibri" panose="020F0502020204030204" pitchFamily="34" charset="0"/>
              </a:rPr>
            </a:br>
            <a:r>
              <a:rPr lang="cs-CZ" altLang="cs-CZ" sz="1700" dirty="0">
                <a:latin typeface="+mj-lt"/>
                <a:cs typeface="Calibri" panose="020F0502020204030204" pitchFamily="34" charset="0"/>
              </a:rPr>
              <a:t>v důsledku srážení rozpuštěných </a:t>
            </a:r>
            <a:r>
              <a:rPr lang="cs-CZ" altLang="cs-CZ" sz="1700" dirty="0" err="1">
                <a:latin typeface="+mj-lt"/>
                <a:cs typeface="Calibri" panose="020F0502020204030204" pitchFamily="34" charset="0"/>
              </a:rPr>
              <a:t>fosforečnanových</a:t>
            </a:r>
            <a:r>
              <a:rPr lang="cs-CZ" altLang="cs-CZ" sz="1700" dirty="0">
                <a:latin typeface="+mj-lt"/>
                <a:cs typeface="Calibri" panose="020F0502020204030204" pitchFamily="34" charset="0"/>
              </a:rPr>
              <a:t> iontů ionty železa a hliníku</a:t>
            </a:r>
          </a:p>
          <a:p>
            <a:pPr lvl="3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1700" dirty="0">
                <a:latin typeface="+mj-lt"/>
                <a:cs typeface="Calibri" panose="020F0502020204030204" pitchFamily="34" charset="0"/>
              </a:rPr>
              <a:t>pro zvýšení účinnosti fosforu dodávaného do půdy a jeho využitelnosti rostlinami je především nutné upravit půdní reakci tak, aby se pohybovala ideálně v rozpětí pH 6–7, tedy průběžně vápnit, a to v dostatečném časovém předstihu před aplikací P hnojiv</a:t>
            </a:r>
          </a:p>
          <a:p>
            <a:pPr lvl="3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1700" dirty="0">
                <a:latin typeface="+mj-lt"/>
                <a:cs typeface="Calibri" panose="020F0502020204030204" pitchFamily="34" charset="0"/>
              </a:rPr>
              <a:t>na kyselých půdách využít i další opatření pro omezení nežádoucích přeměn P</a:t>
            </a:r>
          </a:p>
          <a:p>
            <a:pPr lvl="4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1700" dirty="0">
                <a:latin typeface="+mj-lt"/>
                <a:cs typeface="Calibri" panose="020F0502020204030204" pitchFamily="34" charset="0"/>
              </a:rPr>
              <a:t>pravidelné organické hnojení, pěstování plodin vázajících dusík </a:t>
            </a:r>
          </a:p>
          <a:p>
            <a:pPr lvl="4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1700" dirty="0">
                <a:latin typeface="+mj-lt"/>
                <a:cs typeface="Calibri" panose="020F0502020204030204" pitchFamily="34" charset="0"/>
              </a:rPr>
              <a:t>použití minerálních hnojiv vhodných do kyselých půd, např. granulovaných forem hnojiv typu superfosfátů nebo ve vodě nerozpustných fosforečných hnojiv (fosfátů)</a:t>
            </a:r>
          </a:p>
          <a:p>
            <a:pPr lvl="4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1700" dirty="0">
                <a:latin typeface="+mj-lt"/>
                <a:cs typeface="Calibri" panose="020F0502020204030204" pitchFamily="34" charset="0"/>
              </a:rPr>
              <a:t>k dispozici jsou nová speciální hnojiva vhodná i do kyselých půd, kde zaručují vyšší využití fosforu než např. z běžně používaného </a:t>
            </a:r>
            <a:r>
              <a:rPr lang="cs-CZ" altLang="cs-CZ" sz="1700" dirty="0" err="1">
                <a:latin typeface="+mj-lt"/>
                <a:cs typeface="Calibri" panose="020F0502020204030204" pitchFamily="34" charset="0"/>
              </a:rPr>
              <a:t>Amofosu</a:t>
            </a:r>
            <a:endParaRPr lang="cs-CZ" altLang="cs-CZ" sz="1700" dirty="0">
              <a:latin typeface="+mj-lt"/>
              <a:cs typeface="Calibri" panose="020F0502020204030204" pitchFamily="34" charset="0"/>
            </a:endParaRPr>
          </a:p>
          <a:p>
            <a:pPr lvl="3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sz="1700" dirty="0">
                <a:latin typeface="+mj-lt"/>
                <a:cs typeface="Calibri" panose="020F0502020204030204" pitchFamily="34" charset="0"/>
              </a:rPr>
              <a:t>k chemické sorpci fosforu vedoucí k tvorbě nerozpustných minerálů může dojít i na půdách zásaditých (srážení s ionty vápníku)</a:t>
            </a:r>
          </a:p>
          <a:p>
            <a:pPr marL="366713" lvl="1" indent="0">
              <a:spcBef>
                <a:spcPct val="0"/>
              </a:spcBef>
              <a:spcAft>
                <a:spcPts val="1200"/>
              </a:spcAft>
              <a:buNone/>
            </a:pP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A5B09AC-0281-F5D5-8382-C390FDB7687D}"/>
              </a:ext>
            </a:extLst>
          </p:cNvPr>
          <p:cNvSpPr txBox="1">
            <a:spLocks/>
          </p:cNvSpPr>
          <p:nvPr/>
        </p:nvSpPr>
        <p:spPr bwMode="auto">
          <a:xfrm>
            <a:off x="108396" y="206152"/>
            <a:ext cx="89281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Ekoplatba na udržitelné hospodaření s P a N</a:t>
            </a:r>
          </a:p>
        </p:txBody>
      </p:sp>
    </p:spTree>
    <p:extLst>
      <p:ext uri="{BB962C8B-B14F-4D97-AF65-F5344CB8AC3E}">
        <p14:creationId xmlns:p14="http://schemas.microsoft.com/office/powerpoint/2010/main" val="99682930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91E5B-2FE7-F7D6-779F-BAB6CB861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57" y="228600"/>
            <a:ext cx="8881943" cy="9906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cs-CZ" sz="4000" dirty="0"/>
              <a:t>AZZP v LPIS </a:t>
            </a:r>
            <a:r>
              <a:rPr lang="cs-CZ" sz="2400" dirty="0">
                <a:solidFill>
                  <a:srgbClr val="FF00FF"/>
                </a:solidFill>
              </a:rPr>
              <a:t>(data za odběry půd do konce roku 2025 budou aktualizována koncem března, v návaznosti na spuštění předtisků JŽ) </a:t>
            </a:r>
            <a:endParaRPr lang="cs-CZ" sz="2600" dirty="0">
              <a:solidFill>
                <a:srgbClr val="FF00FF"/>
              </a:solidFill>
            </a:endParaRPr>
          </a:p>
        </p:txBody>
      </p:sp>
      <p:pic>
        <p:nvPicPr>
          <p:cNvPr id="5" name="Zástupný obsah 4" descr="Obsah obrázku text, snímek obrazovky, číslo, software&#10;&#10;Obsah generovaný pomocí AI může být nesprávný.">
            <a:extLst>
              <a:ext uri="{FF2B5EF4-FFF2-40B4-BE49-F238E27FC236}">
                <a16:creationId xmlns:a16="http://schemas.microsoft.com/office/drawing/2014/main" id="{C24A1629-D024-F595-7442-F4E215D82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4801" r="28"/>
          <a:stretch>
            <a:fillRect/>
          </a:stretch>
        </p:blipFill>
        <p:spPr>
          <a:xfrm>
            <a:off x="-210245" y="1653217"/>
            <a:ext cx="9606781" cy="93499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97ADFC8-B6FD-98E7-4E3D-80FC662EE25B}"/>
              </a:ext>
            </a:extLst>
          </p:cNvPr>
          <p:cNvSpPr/>
          <p:nvPr/>
        </p:nvSpPr>
        <p:spPr>
          <a:xfrm>
            <a:off x="95089" y="1688663"/>
            <a:ext cx="8953822" cy="3489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bsah obrázku text, číslo, účtenka, řada/pruh&#10;&#10;Obsah generovaný pomocí AI může být nesprávný.">
            <a:extLst>
              <a:ext uri="{FF2B5EF4-FFF2-40B4-BE49-F238E27FC236}">
                <a16:creationId xmlns:a16="http://schemas.microsoft.com/office/drawing/2014/main" id="{15FF571D-0B34-F90D-2E55-EB44A39B2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58" y="2662992"/>
            <a:ext cx="8500942" cy="408276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3B796B9-96F7-0848-AA43-F11E052FD0DF}"/>
              </a:ext>
            </a:extLst>
          </p:cNvPr>
          <p:cNvSpPr/>
          <p:nvPr/>
        </p:nvSpPr>
        <p:spPr>
          <a:xfrm>
            <a:off x="381000" y="4032000"/>
            <a:ext cx="8295456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BBACAFF-8478-61E3-E0E2-019B9D2D7E3F}"/>
              </a:ext>
            </a:extLst>
          </p:cNvPr>
          <p:cNvSpPr/>
          <p:nvPr/>
        </p:nvSpPr>
        <p:spPr>
          <a:xfrm>
            <a:off x="2915816" y="2758981"/>
            <a:ext cx="3240360" cy="3489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66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" y="614931"/>
            <a:ext cx="6116508" cy="6525344"/>
          </a:xfrm>
          <a:prstGeom prst="rect">
            <a:avLst/>
          </a:prstGeom>
          <a:solidFill>
            <a:srgbClr val="0000FF"/>
          </a:solidFill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92436"/>
            <a:ext cx="8928100" cy="95704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Zranitelné oblasti (ZOD) v EU</a:t>
            </a:r>
            <a:endParaRPr kumimoji="0" lang="cs-CZ" altLang="cs-CZ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1202642"/>
            <a:ext cx="287644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var. 1: celé území = ZOD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9512" y="1649872"/>
            <a:ext cx="2876448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var. 2: části území = ZOD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E19F56A8-1D7C-CB9F-4E71-EB564C6C3FBE}"/>
              </a:ext>
            </a:extLst>
          </p:cNvPr>
          <p:cNvGraphicFramePr>
            <a:graphicFrameLocks noGrp="1"/>
          </p:cNvGraphicFramePr>
          <p:nvPr/>
        </p:nvGraphicFramePr>
        <p:xfrm>
          <a:off x="6287918" y="3385291"/>
          <a:ext cx="2732209" cy="1279271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126038569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917376588"/>
                    </a:ext>
                  </a:extLst>
                </a:gridCol>
                <a:gridCol w="860001">
                  <a:extLst>
                    <a:ext uri="{9D8B030D-6E8A-4147-A177-3AD203B41FA5}">
                      <a16:colId xmlns:a16="http://schemas.microsoft.com/office/drawing/2014/main" val="770206710"/>
                    </a:ext>
                  </a:extLst>
                </a:gridCol>
              </a:tblGrid>
              <a:tr h="561854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ZOD</a:t>
                      </a:r>
                      <a:endParaRPr lang="cs-CZ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výměra DPB (ha)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Podíl </a:t>
                      </a:r>
                      <a:r>
                        <a:rPr lang="cs-CZ" sz="1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z.p</a:t>
                      </a: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LPIS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246062"/>
                  </a:ext>
                </a:extLst>
              </a:tr>
              <a:tr h="239139">
                <a:tc>
                  <a:txBody>
                    <a:bodyPr/>
                    <a:lstStyle/>
                    <a:p>
                      <a:pPr algn="l"/>
                      <a:r>
                        <a:rPr lang="cs-CZ" sz="140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1 891 923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53,5 %*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277553"/>
                  </a:ext>
                </a:extLst>
              </a:tr>
              <a:tr h="239139"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1 644 142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46,5 %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244496"/>
                  </a:ext>
                </a:extLst>
              </a:tr>
              <a:tr h="239139">
                <a:tc>
                  <a:txBody>
                    <a:bodyPr/>
                    <a:lstStyle/>
                    <a:p>
                      <a:pPr algn="l"/>
                      <a:r>
                        <a:rPr lang="cs-CZ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Celkem</a:t>
                      </a:r>
                      <a:endParaRPr lang="cs-CZ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3 536 064</a:t>
                      </a:r>
                      <a:endParaRPr lang="cs-CZ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155710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02636F88-E38D-A68C-2B8D-B4883FE8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726" y="1610988"/>
            <a:ext cx="29146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Česká republika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Statistika zemědělské půdy </a:t>
            </a:r>
            <a:b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</a:b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k 19. 8. 2024 (LPIS), po rozšíření ZOD od 1. 7. 2024 </a:t>
            </a:r>
            <a:b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</a:b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(součet výměr DPB zařazených / nezařazených do ZOD)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7D9F558-F2EF-EBEC-EB36-DD7911313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726" y="4902690"/>
            <a:ext cx="291465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* povinnost bilancovat N z hlediska NS mají podniky hospodařící jakoukoliv částí v ZOD, pokud mají více než 30 ha o. p.;</a:t>
            </a:r>
            <a:b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</a:b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ale v roce 2025 se bilancování rozšířilo, neboť o ekoplatbu na hospodaření se živinami se přihlásili zemědělci na 75 % orné půdy v ZOD i mimo ZOD (bilance N a P, přičemž u dusíku je přísnější limit,</a:t>
            </a:r>
            <a:b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</a:br>
            <a:r>
              <a:rPr kumimoji="0" lang="cs-CZ" altLang="cs-CZ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a to max. 60 kg N/ha v každém roce)</a:t>
            </a:r>
          </a:p>
        </p:txBody>
      </p:sp>
    </p:spTree>
    <p:extLst>
      <p:ext uri="{BB962C8B-B14F-4D97-AF65-F5344CB8AC3E}">
        <p14:creationId xmlns:p14="http://schemas.microsoft.com/office/powerpoint/2010/main" val="310829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Zástupný symbol pro obsah 3"/>
          <p:cNvSpPr>
            <a:spLocks noGrp="1"/>
          </p:cNvSpPr>
          <p:nvPr>
            <p:ph idx="1"/>
          </p:nvPr>
        </p:nvSpPr>
        <p:spPr>
          <a:xfrm>
            <a:off x="-108520" y="1116870"/>
            <a:ext cx="9361040" cy="5741130"/>
          </a:xfrm>
        </p:spPr>
        <p:txBody>
          <a:bodyPr/>
          <a:lstStyle/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cs-CZ" altLang="cs-CZ" sz="2200" b="1" dirty="0">
                <a:latin typeface="+mj-lt"/>
                <a:cs typeface="Calibri" panose="020F0502020204030204" pitchFamily="34" charset="0"/>
              </a:rPr>
              <a:t>Aktuální výsledky agrochemického zkoušení zemědělských půd</a:t>
            </a:r>
            <a:endParaRPr lang="cs-CZ" altLang="cs-CZ" sz="2200" dirty="0">
              <a:latin typeface="+mj-lt"/>
              <a:cs typeface="Calibri" panose="020F0502020204030204" pitchFamily="34" charset="0"/>
            </a:endParaRP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cs-CZ" altLang="cs-CZ" sz="1600" b="1" dirty="0">
                <a:latin typeface="+mj-lt"/>
                <a:cs typeface="Calibri" panose="020F0502020204030204" pitchFamily="34" charset="0"/>
              </a:rPr>
              <a:t>Portál farmáře – Registr půdy LPIS – tisk „14a. Zpráva o výsledcích AZZP pro SZIF – opatření Ekoplatba živiny“ za rok 2025, kapitola „Základní statistické zpracování“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04366" y="113383"/>
            <a:ext cx="89281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Calibri" panose="020F0502020204030204" pitchFamily="34" charset="0"/>
              </a:rPr>
              <a:t>Bilance P – využití údajů z AZZP </a:t>
            </a:r>
            <a:endParaRPr kumimoji="0" lang="cs-CZ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1508" y="5992715"/>
            <a:ext cx="90624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Podle </a:t>
            </a: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směrnice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EP a </a:t>
            </a: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Rady (EU) 2025/2360 o monitorování a odolnosti půdy 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(z 12. 11. 2025) stanoví členský stát </a:t>
            </a: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max. obsah 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extrahovatelného P v půdě. </a:t>
            </a:r>
            <a:r>
              <a:rPr kumimoji="0" lang="cs-CZ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V původním návrhu bylo i 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rozmezí 30–50 mg P/</a:t>
            </a:r>
            <a:r>
              <a:rPr kumimoji="0" lang="cs-CZ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kg (metoda dle Olsena; metoda Mehlich III 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vykazuje cca 2x vyšší hodnoty</a:t>
            </a:r>
            <a:r>
              <a:rPr kumimoji="0" lang="cs-CZ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). </a:t>
            </a: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6FBCA3D-39A0-27B3-570D-DA5BCF8D0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9" y="2010302"/>
            <a:ext cx="8950957" cy="136815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6C31129-DA10-0052-B477-FCB282D8E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22" y="3602681"/>
            <a:ext cx="8911244" cy="23240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4D004A31-FA02-FD0C-BBC4-20838BC4944E}"/>
                  </a:ext>
                </a:extLst>
              </p14:cNvPr>
              <p14:cNvContentPartPr/>
              <p14:nvPr/>
            </p14:nvContentPartPr>
            <p14:xfrm>
              <a:off x="3064827" y="3232547"/>
              <a:ext cx="375480" cy="3600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4D004A31-FA02-FD0C-BBC4-20838BC494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0827" y="3124547"/>
                <a:ext cx="4831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F4AB4793-6572-1CD3-0C7B-B68157616250}"/>
                  </a:ext>
                </a:extLst>
              </p14:cNvPr>
              <p14:cNvContentPartPr/>
              <p14:nvPr/>
            </p14:nvContentPartPr>
            <p14:xfrm>
              <a:off x="4368747" y="3259187"/>
              <a:ext cx="312840" cy="3492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F4AB4793-6572-1CD3-0C7B-B681576162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15107" y="3151547"/>
                <a:ext cx="4204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98697A08-D561-C4D9-FE29-C7FCBE566C62}"/>
                  </a:ext>
                </a:extLst>
              </p14:cNvPr>
              <p14:cNvContentPartPr/>
              <p14:nvPr/>
            </p14:nvContentPartPr>
            <p14:xfrm>
              <a:off x="5621547" y="3251627"/>
              <a:ext cx="266040" cy="792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98697A08-D561-C4D9-FE29-C7FCBE566C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67907" y="3143987"/>
                <a:ext cx="3736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CF3570CE-F8B6-B904-C495-373E97BD9588}"/>
                  </a:ext>
                </a:extLst>
              </p14:cNvPr>
              <p14:cNvContentPartPr/>
              <p14:nvPr/>
            </p14:nvContentPartPr>
            <p14:xfrm>
              <a:off x="6798387" y="3276467"/>
              <a:ext cx="364680" cy="7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CF3570CE-F8B6-B904-C495-373E97BD958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4747" y="3060467"/>
                <a:ext cx="4723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5444D209-4FBA-B22F-309B-5E33581B216E}"/>
                  </a:ext>
                </a:extLst>
              </p14:cNvPr>
              <p14:cNvContentPartPr/>
              <p14:nvPr/>
            </p14:nvContentPartPr>
            <p14:xfrm>
              <a:off x="8059827" y="3268187"/>
              <a:ext cx="448920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5444D209-4FBA-B22F-309B-5E33581B216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06187" y="3160187"/>
                <a:ext cx="556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1DB5DF66-43E1-CF64-1054-6582EBF22807}"/>
                  </a:ext>
                </a:extLst>
              </p14:cNvPr>
              <p14:cNvContentPartPr/>
              <p14:nvPr/>
            </p14:nvContentPartPr>
            <p14:xfrm>
              <a:off x="262227" y="2903507"/>
              <a:ext cx="1667160" cy="5148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1DB5DF66-43E1-CF64-1054-6582EBF2280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8587" y="2795507"/>
                <a:ext cx="17748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CB1DEEB6-BEEA-9C1F-42A3-F8F98A7696D2}"/>
                  </a:ext>
                </a:extLst>
              </p14:cNvPr>
              <p14:cNvContentPartPr/>
              <p14:nvPr/>
            </p14:nvContentPartPr>
            <p14:xfrm>
              <a:off x="5858787" y="4164947"/>
              <a:ext cx="360720" cy="2664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CB1DEEB6-BEEA-9C1F-42A3-F8F98A7696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04787" y="4056947"/>
                <a:ext cx="468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990BF9B5-96D3-B66C-B2DD-0940F98839C3}"/>
                  </a:ext>
                </a:extLst>
              </p14:cNvPr>
              <p14:cNvContentPartPr/>
              <p14:nvPr/>
            </p14:nvContentPartPr>
            <p14:xfrm>
              <a:off x="5884347" y="4444667"/>
              <a:ext cx="363600" cy="2592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990BF9B5-96D3-B66C-B2DD-0940F98839C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30707" y="4336667"/>
                <a:ext cx="4712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9F435F4D-9097-A70B-2754-2B44C3C31AA1}"/>
                  </a:ext>
                </a:extLst>
              </p14:cNvPr>
              <p14:cNvContentPartPr/>
              <p14:nvPr/>
            </p14:nvContentPartPr>
            <p14:xfrm>
              <a:off x="5841867" y="4689827"/>
              <a:ext cx="414000" cy="2664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9F435F4D-9097-A70B-2754-2B44C3C31AA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88227" y="4582187"/>
                <a:ext cx="5216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5E35A93A-345B-00CA-BF93-01201BA58BDD}"/>
                  </a:ext>
                </a:extLst>
              </p14:cNvPr>
              <p14:cNvContentPartPr/>
              <p14:nvPr/>
            </p14:nvContentPartPr>
            <p14:xfrm>
              <a:off x="5867067" y="4969547"/>
              <a:ext cx="381240" cy="900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5E35A93A-345B-00CA-BF93-01201BA58BD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13427" y="4861547"/>
                <a:ext cx="4888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44B49B85-A934-64DF-AA0A-83225B67FC92}"/>
                  </a:ext>
                </a:extLst>
              </p14:cNvPr>
              <p14:cNvContentPartPr/>
              <p14:nvPr/>
            </p14:nvContentPartPr>
            <p14:xfrm>
              <a:off x="5884347" y="5266187"/>
              <a:ext cx="377280" cy="900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44B49B85-A934-64DF-AA0A-83225B67FC9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30707" y="5158187"/>
                <a:ext cx="4849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A96292E4-4E8F-6D74-5F5B-59CE479DACA1}"/>
                  </a:ext>
                </a:extLst>
              </p14:cNvPr>
              <p14:cNvContentPartPr/>
              <p14:nvPr/>
            </p14:nvContentPartPr>
            <p14:xfrm>
              <a:off x="152427" y="2141747"/>
              <a:ext cx="2126160" cy="72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A96292E4-4E8F-6D74-5F5B-59CE479DACA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8427" y="1925747"/>
                <a:ext cx="22338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Bublinový popisek: se šipkou dolů 10">
            <a:extLst>
              <a:ext uri="{FF2B5EF4-FFF2-40B4-BE49-F238E27FC236}">
                <a16:creationId xmlns:a16="http://schemas.microsoft.com/office/drawing/2014/main" id="{F74E9D01-5445-E611-B595-94B418C57986}"/>
              </a:ext>
            </a:extLst>
          </p:cNvPr>
          <p:cNvSpPr/>
          <p:nvPr/>
        </p:nvSpPr>
        <p:spPr>
          <a:xfrm>
            <a:off x="3025843" y="2972729"/>
            <a:ext cx="5965957" cy="744378"/>
          </a:xfrm>
          <a:prstGeom prst="downArrowCallou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6E0CC8F4-34EB-5BB9-C21F-1DDB28B7D1C6}"/>
              </a:ext>
            </a:extLst>
          </p:cNvPr>
          <p:cNvSpPr/>
          <p:nvPr/>
        </p:nvSpPr>
        <p:spPr>
          <a:xfrm>
            <a:off x="152427" y="4621434"/>
            <a:ext cx="523800" cy="175718"/>
          </a:xfrm>
          <a:prstGeom prst="roundRect">
            <a:avLst/>
          </a:prstGeom>
          <a:solidFill>
            <a:srgbClr val="00CC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6D8B4C08-A93F-E1D0-F61B-60A8F9881985}"/>
              </a:ext>
            </a:extLst>
          </p:cNvPr>
          <p:cNvSpPr/>
          <p:nvPr/>
        </p:nvSpPr>
        <p:spPr>
          <a:xfrm>
            <a:off x="6840235" y="4621434"/>
            <a:ext cx="523800" cy="175717"/>
          </a:xfrm>
          <a:prstGeom prst="roundRect">
            <a:avLst/>
          </a:prstGeom>
          <a:solidFill>
            <a:srgbClr val="00CC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5C56C209-B9ED-0C3F-3F2F-D3BD32D3BDBF}"/>
              </a:ext>
            </a:extLst>
          </p:cNvPr>
          <p:cNvSpPr/>
          <p:nvPr/>
        </p:nvSpPr>
        <p:spPr>
          <a:xfrm>
            <a:off x="152427" y="4297806"/>
            <a:ext cx="819173" cy="32362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9ED08400-3D7A-3E41-2F96-73DAFCA80BEA}"/>
              </a:ext>
            </a:extLst>
          </p:cNvPr>
          <p:cNvSpPr/>
          <p:nvPr/>
        </p:nvSpPr>
        <p:spPr>
          <a:xfrm>
            <a:off x="6692548" y="4295813"/>
            <a:ext cx="819173" cy="32362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5688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7" grpId="0" animBg="1"/>
      <p:bldP spid="20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C87455F-C66F-1242-0A6A-39F9013E7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Zástupný symbol pro obsah 3">
            <a:extLst>
              <a:ext uri="{FF2B5EF4-FFF2-40B4-BE49-F238E27FC236}">
                <a16:creationId xmlns:a16="http://schemas.microsoft.com/office/drawing/2014/main" id="{95FD2A93-0471-659A-972C-6CE97D4CC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1116870"/>
            <a:ext cx="9361040" cy="5741130"/>
          </a:xfrm>
        </p:spPr>
        <p:txBody>
          <a:bodyPr/>
          <a:lstStyle/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cs-CZ" altLang="cs-CZ" sz="2200" b="1" dirty="0">
                <a:latin typeface="+mj-lt"/>
                <a:cs typeface="Calibri" panose="020F0502020204030204" pitchFamily="34" charset="0"/>
              </a:rPr>
              <a:t>Aktuální výsledky agrochemického zkoušení zemědělských půd</a:t>
            </a:r>
            <a:endParaRPr lang="cs-CZ" altLang="cs-CZ" sz="2200" dirty="0">
              <a:latin typeface="+mj-lt"/>
              <a:cs typeface="Calibri" panose="020F0502020204030204" pitchFamily="34" charset="0"/>
            </a:endParaRP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cs-CZ" altLang="cs-CZ" sz="1600" b="1" dirty="0">
                <a:latin typeface="+mj-lt"/>
                <a:cs typeface="Calibri" panose="020F0502020204030204" pitchFamily="34" charset="0"/>
              </a:rPr>
              <a:t>Portál farmáře – Registr půdy LPIS – tisk „14a. Zpráva o výsledcích AZZP pro SZIF – opatření Ekoplatba živiny“ za rok 2025, kapitola „Základní statistické zpracování“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BADC007-D65A-281E-66DA-32A7FCCDC34C}"/>
              </a:ext>
            </a:extLst>
          </p:cNvPr>
          <p:cNvSpPr txBox="1">
            <a:spLocks/>
          </p:cNvSpPr>
          <p:nvPr/>
        </p:nvSpPr>
        <p:spPr bwMode="auto">
          <a:xfrm>
            <a:off x="104366" y="113383"/>
            <a:ext cx="89281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Calibri" panose="020F0502020204030204" pitchFamily="34" charset="0"/>
              </a:rPr>
              <a:t>Bilance P – využití údajů z AZZP </a:t>
            </a:r>
            <a:endParaRPr kumimoji="0" lang="cs-CZ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D30E76E-FDB0-49A4-4811-889B5B4BD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9" y="2010302"/>
            <a:ext cx="8950957" cy="136815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711D164-7407-8308-538E-7A6AE1920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22" y="3602681"/>
            <a:ext cx="8911244" cy="23240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D5539923-B23E-0972-27B9-31F04A4FABA6}"/>
                  </a:ext>
                </a:extLst>
              </p14:cNvPr>
              <p14:cNvContentPartPr/>
              <p14:nvPr/>
            </p14:nvContentPartPr>
            <p14:xfrm>
              <a:off x="3064827" y="3232547"/>
              <a:ext cx="375480" cy="3600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4D004A31-FA02-FD0C-BBC4-20838BC494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0827" y="3124547"/>
                <a:ext cx="4831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280CF0BC-5CF0-0E29-5E56-248947EF1F21}"/>
                  </a:ext>
                </a:extLst>
              </p14:cNvPr>
              <p14:cNvContentPartPr/>
              <p14:nvPr/>
            </p14:nvContentPartPr>
            <p14:xfrm>
              <a:off x="4368747" y="3259187"/>
              <a:ext cx="312840" cy="3492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F4AB4793-6572-1CD3-0C7B-B681576162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15107" y="3151547"/>
                <a:ext cx="4204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0C730027-5668-85FF-208B-C057B6B5E60B}"/>
                  </a:ext>
                </a:extLst>
              </p14:cNvPr>
              <p14:cNvContentPartPr/>
              <p14:nvPr/>
            </p14:nvContentPartPr>
            <p14:xfrm>
              <a:off x="5621547" y="3251627"/>
              <a:ext cx="266040" cy="792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98697A08-D561-C4D9-FE29-C7FCBE566C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67907" y="3143987"/>
                <a:ext cx="3736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117CEBC1-AA47-E7EC-F4AF-1627E5EC73EE}"/>
                  </a:ext>
                </a:extLst>
              </p14:cNvPr>
              <p14:cNvContentPartPr/>
              <p14:nvPr/>
            </p14:nvContentPartPr>
            <p14:xfrm>
              <a:off x="6798387" y="3276467"/>
              <a:ext cx="364680" cy="7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CF3570CE-F8B6-B904-C495-373E97BD958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4747" y="3060467"/>
                <a:ext cx="4723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B060969A-1484-A350-C693-7E7F30D04398}"/>
                  </a:ext>
                </a:extLst>
              </p14:cNvPr>
              <p14:cNvContentPartPr/>
              <p14:nvPr/>
            </p14:nvContentPartPr>
            <p14:xfrm>
              <a:off x="8059827" y="3268187"/>
              <a:ext cx="448920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5444D209-4FBA-B22F-309B-5E33581B216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06187" y="3160187"/>
                <a:ext cx="556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F59C32EE-6F96-91C3-6D84-AA59C5302158}"/>
                  </a:ext>
                </a:extLst>
              </p14:cNvPr>
              <p14:cNvContentPartPr/>
              <p14:nvPr/>
            </p14:nvContentPartPr>
            <p14:xfrm>
              <a:off x="262227" y="2903507"/>
              <a:ext cx="1667160" cy="5148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1DB5DF66-43E1-CF64-1054-6582EBF2280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8587" y="2795507"/>
                <a:ext cx="17748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32718D01-882E-B2DC-E0DF-AFA545002D64}"/>
                  </a:ext>
                </a:extLst>
              </p14:cNvPr>
              <p14:cNvContentPartPr/>
              <p14:nvPr/>
            </p14:nvContentPartPr>
            <p14:xfrm>
              <a:off x="5858787" y="4164947"/>
              <a:ext cx="360720" cy="2664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CB1DEEB6-BEEA-9C1F-42A3-F8F98A7696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04787" y="4056947"/>
                <a:ext cx="468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90F86D95-DA04-5168-ADCE-6781F4E3894F}"/>
                  </a:ext>
                </a:extLst>
              </p14:cNvPr>
              <p14:cNvContentPartPr/>
              <p14:nvPr/>
            </p14:nvContentPartPr>
            <p14:xfrm>
              <a:off x="5884347" y="4444667"/>
              <a:ext cx="363600" cy="2592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990BF9B5-96D3-B66C-B2DD-0940F98839C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30707" y="4336667"/>
                <a:ext cx="4712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9666D21F-32A2-CCE5-2265-1D03C57CE67B}"/>
                  </a:ext>
                </a:extLst>
              </p14:cNvPr>
              <p14:cNvContentPartPr/>
              <p14:nvPr/>
            </p14:nvContentPartPr>
            <p14:xfrm>
              <a:off x="5841867" y="4689827"/>
              <a:ext cx="414000" cy="2664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9F435F4D-9097-A70B-2754-2B44C3C31AA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88227" y="4582187"/>
                <a:ext cx="5216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BD031A36-7B16-8EE4-C8EB-6674740E1BAE}"/>
                  </a:ext>
                </a:extLst>
              </p14:cNvPr>
              <p14:cNvContentPartPr/>
              <p14:nvPr/>
            </p14:nvContentPartPr>
            <p14:xfrm>
              <a:off x="5867067" y="4969547"/>
              <a:ext cx="381240" cy="900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5E35A93A-345B-00CA-BF93-01201BA58BD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13427" y="4861547"/>
                <a:ext cx="4888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CE640839-B403-F653-9804-94DD3968EB6F}"/>
                  </a:ext>
                </a:extLst>
              </p14:cNvPr>
              <p14:cNvContentPartPr/>
              <p14:nvPr/>
            </p14:nvContentPartPr>
            <p14:xfrm>
              <a:off x="5884347" y="5266187"/>
              <a:ext cx="377280" cy="900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44B49B85-A934-64DF-AA0A-83225B67FC9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30707" y="5158187"/>
                <a:ext cx="4849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4212A9F1-E652-D83E-3B9C-651AA53653AC}"/>
                  </a:ext>
                </a:extLst>
              </p14:cNvPr>
              <p14:cNvContentPartPr/>
              <p14:nvPr/>
            </p14:nvContentPartPr>
            <p14:xfrm>
              <a:off x="152427" y="2141747"/>
              <a:ext cx="2126160" cy="72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A96292E4-4E8F-6D74-5F5B-59CE479DACA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8427" y="1925747"/>
                <a:ext cx="22338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Bublinový popisek: se šipkou dolů 10">
            <a:extLst>
              <a:ext uri="{FF2B5EF4-FFF2-40B4-BE49-F238E27FC236}">
                <a16:creationId xmlns:a16="http://schemas.microsoft.com/office/drawing/2014/main" id="{E6AE1066-DC95-9344-216F-075CB42D68C7}"/>
              </a:ext>
            </a:extLst>
          </p:cNvPr>
          <p:cNvSpPr/>
          <p:nvPr/>
        </p:nvSpPr>
        <p:spPr>
          <a:xfrm>
            <a:off x="3025843" y="2972729"/>
            <a:ext cx="5965957" cy="744378"/>
          </a:xfrm>
          <a:prstGeom prst="downArrowCallou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0E887424-AE73-5F44-7433-E55C92594898}"/>
              </a:ext>
            </a:extLst>
          </p:cNvPr>
          <p:cNvSpPr/>
          <p:nvPr/>
        </p:nvSpPr>
        <p:spPr>
          <a:xfrm>
            <a:off x="152427" y="4401486"/>
            <a:ext cx="747166" cy="209861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Dobrý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680B7C7-D204-EED8-DE4A-794410040613}"/>
              </a:ext>
            </a:extLst>
          </p:cNvPr>
          <p:cNvSpPr/>
          <p:nvPr/>
        </p:nvSpPr>
        <p:spPr>
          <a:xfrm>
            <a:off x="81508" y="5992715"/>
            <a:ext cx="90624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Podle </a:t>
            </a: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směrnice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EP a </a:t>
            </a: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Rady (EU) 2025/2360 o monitorování a odolnosti půdy 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(z 12. 11. 2025) stanoví členský stát </a:t>
            </a: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max. obsah 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extrahovatelného P v půdě. </a:t>
            </a:r>
            <a:r>
              <a:rPr kumimoji="0" lang="cs-CZ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V původním návrhu bylo i 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rozmezí 30–50 mg P/</a:t>
            </a:r>
            <a:r>
              <a:rPr kumimoji="0" lang="cs-CZ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kg (metoda dle Olsena; metoda Mehlich III 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vykazuje cca 2x vyšší hodnoty). 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V přípravě je novela </a:t>
            </a:r>
            <a:r>
              <a:rPr kumimoji="0" 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vyhlášky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 č. 275/1998 </a:t>
            </a:r>
            <a:r>
              <a:rPr kumimoji="0" lang="cs-CZ" sz="14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Sb., </a:t>
            </a:r>
            <a:r>
              <a:rPr kumimoji="0" lang="cs-CZ" sz="1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s předpokládanou účinností od 1. 1. 2027</a:t>
            </a:r>
            <a:r>
              <a:rPr kumimoji="0" lang="cs-CZ" sz="14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/>
                <a:ea typeface="+mn-ea"/>
                <a:cs typeface="Calibri" panose="020F0502020204030204" pitchFamily="34" charset="0"/>
              </a:rPr>
              <a:t>.</a:t>
            </a: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87C9017D-BFEE-95B4-907F-08F80122F223}"/>
              </a:ext>
            </a:extLst>
          </p:cNvPr>
          <p:cNvSpPr/>
          <p:nvPr/>
        </p:nvSpPr>
        <p:spPr>
          <a:xfrm>
            <a:off x="941936" y="4401486"/>
            <a:ext cx="2765968" cy="209861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max. 90 (pH do 7,2), max. 80 (pH nad 7,2)</a:t>
            </a:r>
            <a:endParaRPr kumimoji="0" lang="cs-CZ" sz="11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912327B-0F3B-4970-4CD3-3BB89B3A3881}"/>
              </a:ext>
            </a:extLst>
          </p:cNvPr>
          <p:cNvSpPr/>
          <p:nvPr/>
        </p:nvSpPr>
        <p:spPr>
          <a:xfrm>
            <a:off x="6798387" y="4365104"/>
            <a:ext cx="523800" cy="186855"/>
          </a:xfrm>
          <a:prstGeom prst="roundRect">
            <a:avLst/>
          </a:prstGeom>
          <a:solidFill>
            <a:srgbClr val="00CC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D6E624BE-271E-1F7E-E4D4-8F2AC2651AE4}"/>
              </a:ext>
            </a:extLst>
          </p:cNvPr>
          <p:cNvSpPr/>
          <p:nvPr/>
        </p:nvSpPr>
        <p:spPr>
          <a:xfrm>
            <a:off x="7391626" y="4365104"/>
            <a:ext cx="1428846" cy="186855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100" i="1">
                <a:solidFill>
                  <a:srgbClr val="C00000"/>
                </a:solidFill>
                <a:latin typeface="Tw Cen MT"/>
              </a:rPr>
              <a:t>pro ekoplatbu 2028</a:t>
            </a:r>
          </a:p>
        </p:txBody>
      </p:sp>
    </p:spTree>
    <p:extLst>
      <p:ext uri="{BB962C8B-B14F-4D97-AF65-F5344CB8AC3E}">
        <p14:creationId xmlns:p14="http://schemas.microsoft.com/office/powerpoint/2010/main" val="36787533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6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CDEA72-04AF-D922-8559-26A3B939B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3211E1B-4DC0-381A-9F5F-EEEFBF08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cs-CZ" sz="48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-18"/>
              </a:rPr>
              <a:t>Bilance organické hmoty </a:t>
            </a:r>
            <a:br>
              <a:rPr lang="cs-CZ" sz="48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-18"/>
              </a:rPr>
            </a:br>
            <a:r>
              <a:rPr lang="cs-CZ" sz="48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-18"/>
              </a:rPr>
              <a:t>pro ekoplatbu </a:t>
            </a:r>
            <a:endParaRPr lang="cs-CZ" sz="4800" b="1" dirty="0">
              <a:solidFill>
                <a:schemeClr val="accent5">
                  <a:lumMod val="50000"/>
                </a:schemeClr>
              </a:solidFill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88994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Zástupný symbol pro obsah 3"/>
          <p:cNvSpPr>
            <a:spLocks noGrp="1"/>
          </p:cNvSpPr>
          <p:nvPr>
            <p:ph idx="1"/>
          </p:nvPr>
        </p:nvSpPr>
        <p:spPr>
          <a:xfrm>
            <a:off x="-252536" y="1340768"/>
            <a:ext cx="9649072" cy="5661248"/>
          </a:xfrm>
        </p:spPr>
        <p:txBody>
          <a:bodyPr/>
          <a:lstStyle/>
          <a:p>
            <a:pPr lvl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altLang="cs-CZ" sz="2300" b="1" dirty="0">
                <a:latin typeface="+mj-lt"/>
                <a:cs typeface="Calibri" panose="020F0502020204030204" pitchFamily="34" charset="0"/>
              </a:rPr>
              <a:t>Strategický plán SZP na období 2023–2027 pro Českou republiku</a:t>
            </a:r>
            <a:endParaRPr lang="cs-CZ" altLang="cs-CZ" sz="2300" i="1" dirty="0">
              <a:latin typeface="+mj-lt"/>
              <a:cs typeface="Calibri" panose="020F0502020204030204" pitchFamily="34" charset="0"/>
            </a:endParaRP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300" b="1" dirty="0">
                <a:latin typeface="+mj-lt"/>
                <a:cs typeface="Calibri" panose="020F0502020204030204" pitchFamily="34" charset="0"/>
              </a:rPr>
              <a:t>Nařízení vlády č. 83/2023 Sb. (přímé platby)</a:t>
            </a:r>
            <a:endParaRPr lang="cs-CZ" sz="2300" i="1" dirty="0">
              <a:latin typeface="+mj-lt"/>
              <a:cs typeface="Calibri" panose="020F0502020204030204" pitchFamily="34" charset="0"/>
            </a:endParaRP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2300" b="1" dirty="0">
                <a:latin typeface="+mj-lt"/>
                <a:cs typeface="Calibri" panose="020F0502020204030204" pitchFamily="34" charset="0"/>
              </a:rPr>
              <a:t>Základní celofaremní ekoplatba – hospodaření s organickou hmotou</a:t>
            </a: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2000" b="1" dirty="0">
                <a:latin typeface="+mj-lt"/>
                <a:cs typeface="Calibri" panose="020F0502020204030204" pitchFamily="34" charset="0"/>
              </a:rPr>
              <a:t>  kultura R: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 § 13, odst. 5–9, 17–20, přílohy č. 3 a 4 </a:t>
            </a: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2000" b="1" dirty="0">
                <a:latin typeface="+mj-lt"/>
                <a:cs typeface="Calibri" panose="020F0502020204030204" pitchFamily="34" charset="0"/>
              </a:rPr>
              <a:t>  kultura C: 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§ 18, přílohy č. 8 a 9</a:t>
            </a: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altLang="cs-CZ" sz="2000" b="1" dirty="0">
                <a:latin typeface="+mj-lt"/>
                <a:cs typeface="Calibri" panose="020F0502020204030204" pitchFamily="34" charset="0"/>
              </a:rPr>
              <a:t>  kultura P: </a:t>
            </a: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§ 20, přílohy č. 10 a 11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2300" b="1" dirty="0">
                <a:latin typeface="+mj-lt"/>
                <a:cs typeface="Calibri" panose="020F0502020204030204" pitchFamily="34" charset="0"/>
              </a:rPr>
              <a:t>Formulář (MS Excel) pro výpočet</a:t>
            </a: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jednoduchý Model OH (zvlášť pro kultury R, C a P)</a:t>
            </a: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kompletní formulář pro všechny bilance na orné půdě, s přípravou na rok 2026</a:t>
            </a:r>
            <a:br>
              <a:rPr lang="cs-CZ" altLang="cs-CZ" sz="2000" dirty="0">
                <a:latin typeface="+mj-lt"/>
                <a:cs typeface="Calibri" panose="020F0502020204030204" pitchFamily="34" charset="0"/>
              </a:rPr>
            </a:br>
            <a:r>
              <a:rPr lang="cs-CZ" altLang="cs-CZ" sz="2500" b="1" dirty="0">
                <a:latin typeface="+mj-lt"/>
                <a:cs typeface="Calibri" panose="020F0502020204030204" pitchFamily="34" charset="0"/>
              </a:rPr>
              <a:t>            </a:t>
            </a:r>
            <a:r>
              <a:rPr lang="cs-CZ" altLang="cs-CZ" sz="2500" b="1" dirty="0">
                <a:solidFill>
                  <a:srgbClr val="251AB8"/>
                </a:solidFill>
                <a:latin typeface="+mj-lt"/>
                <a:cs typeface="Calibri" panose="020F0502020204030204" pitchFamily="34" charset="0"/>
              </a:rPr>
              <a:t>www.carc.cz   </a:t>
            </a:r>
            <a:r>
              <a:rPr lang="cs-CZ" altLang="cs-CZ" sz="2100" i="1" dirty="0">
                <a:solidFill>
                  <a:srgbClr val="251AB8"/>
                </a:solidFill>
                <a:latin typeface="+mj-lt"/>
                <a:cs typeface="Calibri" panose="020F0502020204030204" pitchFamily="34" charset="0"/>
              </a:rPr>
              <a:t>Poradenství → Software (bilance)</a:t>
            </a:r>
          </a:p>
          <a:p>
            <a:pPr lvl="2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výpočet je povinný jen pro žadatele s výměrou orné půdy (R, G, U) nad 30 ha, </a:t>
            </a:r>
            <a:br>
              <a:rPr lang="cs-CZ" altLang="cs-CZ" sz="2000" dirty="0">
                <a:latin typeface="+mj-lt"/>
                <a:cs typeface="Calibri" panose="020F0502020204030204" pitchFamily="34" charset="0"/>
              </a:rPr>
            </a:br>
            <a:r>
              <a:rPr lang="cs-CZ" altLang="cs-CZ" sz="2000" dirty="0">
                <a:latin typeface="+mj-lt"/>
                <a:cs typeface="Calibri" panose="020F0502020204030204" pitchFamily="34" charset="0"/>
              </a:rPr>
              <a:t>při menší výměře se podmínka považuje za splněnou (problematické hodnocení udržitelnosti v jednom roce, např. při víceletém cyklu organického hnojení)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cs-CZ" altLang="cs-CZ" sz="2400" i="1" dirty="0">
              <a:solidFill>
                <a:srgbClr val="251AB8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08396" y="206152"/>
            <a:ext cx="8928100" cy="990600"/>
          </a:xfrm>
          <a:prstGeom prst="rect">
            <a:avLst/>
          </a:prstGeom>
          <a:solidFill>
            <a:srgbClr val="D0D8E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Bilance organické hmoty pro ekoplatbu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627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2946"/>
            <a:ext cx="9036496" cy="5595054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400" b="1" dirty="0">
                <a:latin typeface="Tw Cen MT" panose="020B0602020104020603" pitchFamily="34" charset="-18"/>
                <a:cs typeface="Calibri" panose="020F0502020204030204" pitchFamily="34" charset="0"/>
              </a:rPr>
              <a:t>Udržitelné hospodaření s organickou hmotou na ploše </a:t>
            </a:r>
            <a:br>
              <a:rPr lang="cs-CZ" sz="2400" b="1" dirty="0">
                <a:latin typeface="Tw Cen MT" panose="020B0602020104020603" pitchFamily="34" charset="-18"/>
                <a:cs typeface="Calibri" panose="020F0502020204030204" pitchFamily="34" charset="0"/>
              </a:rPr>
            </a:br>
            <a:r>
              <a:rPr lang="cs-CZ" sz="2400" b="1" dirty="0">
                <a:latin typeface="Tw Cen MT" panose="020B0602020104020603" pitchFamily="34" charset="-18"/>
                <a:cs typeface="Calibri" panose="020F0502020204030204" pitchFamily="34" charset="0"/>
              </a:rPr>
              <a:t>min. 35 % orné půdy (R+G+U) </a:t>
            </a:r>
            <a:r>
              <a:rPr lang="cs-CZ" sz="2400" dirty="0">
                <a:latin typeface="Tw Cen MT" panose="020B0602020104020603" pitchFamily="34" charset="-18"/>
                <a:cs typeface="Calibri" panose="020F0502020204030204" pitchFamily="34" charset="0"/>
              </a:rPr>
              <a:t>–</a:t>
            </a:r>
            <a:r>
              <a:rPr lang="cs-CZ" sz="2400" b="1" dirty="0">
                <a:latin typeface="Tw Cen MT" panose="020B0602020104020603" pitchFamily="34" charset="-18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Tw Cen MT" panose="020B0602020104020603" pitchFamily="34" charset="-18"/>
                <a:cs typeface="Calibri" panose="020F0502020204030204" pitchFamily="34" charset="0"/>
              </a:rPr>
              <a:t>Model OH R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  <a:t>flexibilita podle pěstovaných plodin</a:t>
            </a:r>
            <a:endParaRPr lang="it-IT" sz="2000" dirty="0">
              <a:latin typeface="Tw Cen MT" panose="020B0602020104020603" pitchFamily="34" charset="-18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  <a:t>přepočtové koeficienty pro aplikaci statkových a organických hnojiv, </a:t>
            </a:r>
            <a:br>
              <a:rPr 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</a:br>
            <a:r>
              <a:rPr 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  <a:t>příp. upravených kalů i používání půdoochranných technologií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  <a:t>hodnoceno za hospodářský rok hnojení (1. 7. – 30. 6.)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  <a:t>výpočet se provede do 30. 9., předkládá se kontrole na místě, </a:t>
            </a:r>
            <a:br>
              <a:rPr 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</a:br>
            <a:r>
              <a:rPr 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  <a:t>správnost může být ověřována z evidence hnojení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  <a:t>zvlášť se počítá bilance pro chmelnice – Model OH C </a:t>
            </a:r>
            <a:br>
              <a:rPr 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</a:br>
            <a:r>
              <a:rPr 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  <a:t>a víceleté produkční plodiny, např. chřest – Model OH P 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  <a:t>výpočet Modelu OH pro ekoplatbu 2023, 2024 a 2025 zůstal stejný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cs-CZ" sz="2000" b="1" dirty="0">
                <a:latin typeface="Tw Cen MT" panose="020B0602020104020603" pitchFamily="34" charset="-18"/>
                <a:cs typeface="Calibri" panose="020F0502020204030204" pitchFamily="34" charset="0"/>
              </a:rPr>
              <a:t>změny pro ekoplatbu 2026 </a:t>
            </a:r>
            <a:r>
              <a:rPr lang="cs-CZ" sz="2000" dirty="0">
                <a:solidFill>
                  <a:srgbClr val="C00000"/>
                </a:solidFill>
                <a:latin typeface="Tw Cen MT" panose="020B0602020104020603" pitchFamily="34" charset="-18"/>
                <a:cs typeface="Calibri" panose="020F0502020204030204" pitchFamily="34" charset="0"/>
              </a:rPr>
              <a:t>(novela NV č. 83/2023 Sb., schválená 16. 3. 2026)</a:t>
            </a:r>
            <a:r>
              <a:rPr lang="cs-CZ" sz="2000" dirty="0">
                <a:latin typeface="Tw Cen MT" panose="020B0602020104020603" pitchFamily="34" charset="-18"/>
                <a:cs typeface="Calibri" panose="020F0502020204030204" pitchFamily="34" charset="0"/>
              </a:rPr>
              <a:t>: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cs-CZ" sz="1800" dirty="0">
                <a:solidFill>
                  <a:srgbClr val="C00000"/>
                </a:solidFill>
                <a:latin typeface="Tw Cen MT" panose="020B0602020104020603" pitchFamily="34" charset="-18"/>
                <a:cs typeface="Calibri" panose="020F0502020204030204" pitchFamily="34" charset="0"/>
              </a:rPr>
              <a:t>slámou je i strniště po sklizni kukuřice na siláž o výšce min. 40 cm </a:t>
            </a:r>
            <a:r>
              <a:rPr lang="cs-CZ" sz="1800" i="1" dirty="0">
                <a:solidFill>
                  <a:srgbClr val="C00000"/>
                </a:solidFill>
                <a:latin typeface="Tw Cen MT" panose="020B0602020104020603" pitchFamily="34" charset="-18"/>
                <a:cs typeface="Calibri" panose="020F0502020204030204" pitchFamily="34" charset="0"/>
              </a:rPr>
              <a:t>(od podzimu 2025)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cs-CZ" sz="1800" dirty="0">
                <a:solidFill>
                  <a:srgbClr val="C00000"/>
                </a:solidFill>
                <a:latin typeface="Tw Cen MT" panose="020B0602020104020603" pitchFamily="34" charset="-18"/>
                <a:cs typeface="Calibri" panose="020F0502020204030204" pitchFamily="34" charset="0"/>
              </a:rPr>
              <a:t>do Modelu OH nelze započítat meziplodiny, na které je požadována dotace podle § 17 nařízení vlády č. 80/2023 Sb., o stanovení podmínek provádění </a:t>
            </a:r>
            <a:r>
              <a:rPr lang="cs-CZ" sz="1800" err="1">
                <a:solidFill>
                  <a:srgbClr val="C00000"/>
                </a:solidFill>
                <a:latin typeface="Tw Cen MT" panose="020B0602020104020603" pitchFamily="34" charset="-18"/>
                <a:cs typeface="Calibri" panose="020F0502020204030204" pitchFamily="34" charset="0"/>
              </a:rPr>
              <a:t>agroenvironmentálně</a:t>
            </a:r>
            <a:r>
              <a:rPr lang="cs-CZ" sz="1800">
                <a:solidFill>
                  <a:srgbClr val="C00000"/>
                </a:solidFill>
                <a:latin typeface="Tw Cen MT" panose="020B0602020104020603" pitchFamily="34" charset="-18"/>
                <a:cs typeface="Calibri" panose="020F0502020204030204" pitchFamily="34" charset="0"/>
              </a:rPr>
              <a:t>-klimatických opatření – meziplodiny pro zlepšení struktury půdy, meziplodiny proti utužení</a:t>
            </a:r>
            <a:endParaRPr lang="cs-CZ" sz="1800" dirty="0">
              <a:solidFill>
                <a:srgbClr val="C00000"/>
              </a:solidFill>
              <a:latin typeface="Tw Cen MT" panose="020B0602020104020603" pitchFamily="34" charset="-18"/>
              <a:cs typeface="Calibri" panose="020F0502020204030204" pitchFamily="34" charset="0"/>
            </a:endParaRPr>
          </a:p>
          <a:p>
            <a:endParaRPr lang="cs-CZ" sz="2400" dirty="0">
              <a:latin typeface="Tw Cen MT" panose="020B0602020104020603" pitchFamily="34" charset="-18"/>
              <a:cs typeface="Calibri" panose="020F0502020204030204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108396" y="206152"/>
            <a:ext cx="8928100" cy="990600"/>
          </a:xfrm>
          <a:prstGeom prst="rect">
            <a:avLst/>
          </a:prstGeom>
          <a:solidFill>
            <a:srgbClr val="D0D8E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w Cen MT" panose="020B0602020104020603" pitchFamily="34" charset="-18"/>
              </a:rPr>
              <a:t>Bilance organické hmoty pro ekoplatbu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94964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Obdélník 1"/>
          <p:cNvSpPr>
            <a:spLocks noChangeArrowheads="1"/>
          </p:cNvSpPr>
          <p:nvPr/>
        </p:nvSpPr>
        <p:spPr bwMode="auto">
          <a:xfrm>
            <a:off x="0" y="215427"/>
            <a:ext cx="9178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„Etalon“: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hnůj 30 t/ha, na 35 % </a:t>
            </a: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výměry R+G+U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Jiná hnojiva nebo postupy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(přepočet podle účinnosti)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např.:</a:t>
            </a:r>
            <a:endParaRPr kumimoji="0" lang="en-US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79512" y="1077913"/>
          <a:ext cx="8784975" cy="3650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1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  <a:latin typeface="+mn-lt"/>
                        </a:rPr>
                        <a:t>váhový</a:t>
                      </a:r>
                      <a:r>
                        <a:rPr lang="cs-CZ" sz="2000" b="1" u="none" strike="noStrike" baseline="0" dirty="0">
                          <a:effectLst/>
                          <a:latin typeface="+mn-lt"/>
                        </a:rPr>
                        <a:t> k</a:t>
                      </a:r>
                      <a:r>
                        <a:rPr lang="cs-CZ" sz="2000" b="1" u="none" strike="noStrike" dirty="0">
                          <a:effectLst/>
                          <a:latin typeface="+mn-lt"/>
                        </a:rPr>
                        <a:t>oeficient </a:t>
                      </a:r>
                      <a:br>
                        <a:rPr lang="cs-CZ" sz="2000" b="1" u="none" strike="noStrike" dirty="0">
                          <a:effectLst/>
                          <a:latin typeface="+mn-lt"/>
                        </a:rPr>
                      </a:br>
                      <a:r>
                        <a:rPr lang="cs-CZ" sz="2000" b="1" u="none" strike="noStrike" dirty="0">
                          <a:effectLst/>
                          <a:latin typeface="+mn-lt"/>
                        </a:rPr>
                        <a:t>(na 1 ha)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  <a:latin typeface="+mn-lt"/>
                        </a:rPr>
                        <a:t>při směrné dávce</a:t>
                      </a:r>
                      <a:r>
                        <a:rPr lang="cs-CZ" sz="2000" b="1" u="none" strike="noStrike">
                          <a:effectLst/>
                          <a:latin typeface="+mn-lt"/>
                        </a:rPr>
                        <a:t>* (t/ha)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>
                          <a:effectLst/>
                          <a:latin typeface="+mn-lt"/>
                        </a:rPr>
                        <a:t> Hnůj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  <a:latin typeface="+mn-lt"/>
                        </a:rPr>
                        <a:t>1,00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  <a:latin typeface="+mn-lt"/>
                        </a:rPr>
                        <a:t>30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+mn-lt"/>
                        </a:rPr>
                        <a:t> Kejda </a:t>
                      </a:r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skotu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0,18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+mn-lt"/>
                        </a:rPr>
                        <a:t> Kejda </a:t>
                      </a:r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prasat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0,10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+mn-lt"/>
                        </a:rPr>
                        <a:t> Digestát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0,15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+mn-lt"/>
                        </a:rPr>
                        <a:t> Sláma </a:t>
                      </a:r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obilnin, olejnin, luskovin, …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0,50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  <a:latin typeface="+mn-lt"/>
                        </a:rPr>
                        <a:t> Meziplodiny – pokud následuje ozimá plodina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0,20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  <a:latin typeface="+mn-lt"/>
                        </a:rPr>
                        <a:t> Meziplodiny </a:t>
                      </a:r>
                      <a:r>
                        <a:rPr lang="pl-PL" sz="2000" u="none" strike="noStrike" dirty="0">
                          <a:effectLst/>
                          <a:latin typeface="+mn-lt"/>
                        </a:rPr>
                        <a:t>– pokud následuje jarní plodina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0,35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3937" name="Obdélník 1"/>
          <p:cNvSpPr>
            <a:spLocks noChangeArrowheads="1"/>
          </p:cNvSpPr>
          <p:nvPr/>
        </p:nvSpPr>
        <p:spPr bwMode="auto">
          <a:xfrm>
            <a:off x="323528" y="4929854"/>
            <a:ext cx="8730455" cy="170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*Směrné dávky jsou vhodné s ohledem na přívod dusíku a účinnost organického hnojení. </a:t>
            </a:r>
            <a:b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Na jednotlivých DPB lze samozřejmě používat i odlišné dávky. Při vysokých dávkách hnojiv</a:t>
            </a:r>
            <a:b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se však snižuje účinnost dodaných organických látek a vzrůstá riziko ztrát dusíku.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Příklad přepočtu roční spotřeby hnoje v závodě s výměrou 1 000 ha (R+G+U)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 11 000 t : 30 t/ha x 1,00 = 367 přepočtených ha (=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36,7 %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248819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9B274-68CE-FEC5-6F08-AA03FC0B3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679739-5993-9D7B-722B-BA751155D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1268760"/>
            <a:ext cx="9252521" cy="1152128"/>
          </a:xfrm>
        </p:spPr>
        <p:txBody>
          <a:bodyPr/>
          <a:lstStyle/>
          <a:p>
            <a:pPr marL="663575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Tw Cen MT" panose="020B0602020104020603" pitchFamily="34" charset="-18"/>
              </a:rPr>
              <a:t>Skliditelné rostlinné zbytky </a:t>
            </a:r>
            <a:r>
              <a:rPr lang="cs-CZ" sz="1600" b="1" dirty="0">
                <a:latin typeface="Tw Cen MT" panose="020B0602020104020603" pitchFamily="34" charset="-18"/>
              </a:rPr>
              <a:t>=</a:t>
            </a:r>
            <a:r>
              <a:rPr lang="cs-CZ" sz="2000" b="1" dirty="0">
                <a:latin typeface="Tw Cen MT" panose="020B0602020104020603" pitchFamily="34" charset="-18"/>
              </a:rPr>
              <a:t> vedlejší nebo hlavní produkty </a:t>
            </a:r>
            <a:r>
              <a:rPr lang="cs-CZ" sz="2000" dirty="0">
                <a:latin typeface="Tw Cen MT" panose="020B0602020104020603" pitchFamily="34" charset="-18"/>
              </a:rPr>
              <a:t>(hnojiva v číselníku)</a:t>
            </a:r>
            <a:endParaRPr lang="cs-CZ" sz="2000" b="1" dirty="0">
              <a:latin typeface="Tw Cen MT" panose="020B0602020104020603" pitchFamily="34" charset="-18"/>
            </a:endParaRPr>
          </a:p>
          <a:p>
            <a:pPr marL="663575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Tw Cen MT" panose="020B0602020104020603" pitchFamily="34" charset="-18"/>
              </a:rPr>
              <a:t>Zapisují se bez uvedení množství a živin </a:t>
            </a:r>
            <a:r>
              <a:rPr lang="cs-CZ" sz="2000" dirty="0">
                <a:latin typeface="Tw Cen MT" panose="020B0602020104020603" pitchFamily="34" charset="-18"/>
              </a:rPr>
              <a:t>(příp. se uvedou nuly)</a:t>
            </a:r>
          </a:p>
          <a:p>
            <a:pPr marL="663575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Tw Cen MT" panose="020B0602020104020603" pitchFamily="34" charset="-18"/>
              </a:rPr>
              <a:t>Datum použití, datum zapravení </a:t>
            </a:r>
            <a:r>
              <a:rPr lang="cs-CZ" sz="2000" dirty="0">
                <a:latin typeface="Tw Cen MT" panose="020B0602020104020603" pitchFamily="34" charset="-18"/>
              </a:rPr>
              <a:t>(ale není povinnost zapravit)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95DB102C-B491-09A3-522D-FC6CC0A80A4D}"/>
              </a:ext>
            </a:extLst>
          </p:cNvPr>
          <p:cNvSpPr txBox="1">
            <a:spLocks/>
          </p:cNvSpPr>
          <p:nvPr/>
        </p:nvSpPr>
        <p:spPr bwMode="auto">
          <a:xfrm>
            <a:off x="107950" y="115888"/>
            <a:ext cx="8928100" cy="1103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 pitchFamily="34" charset="-18"/>
                <a:ea typeface="+mj-ea"/>
                <a:cs typeface="+mj-cs"/>
              </a:rPr>
              <a:t>Použití a evidence statkových hnojiv </a:t>
            </a:r>
            <a:b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 pitchFamily="34" charset="-18"/>
                <a:ea typeface="+mj-ea"/>
                <a:cs typeface="+mj-cs"/>
              </a:rPr>
            </a:b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 pitchFamily="34" charset="-18"/>
                <a:ea typeface="+mj-ea"/>
                <a:cs typeface="+mj-cs"/>
              </a:rPr>
              <a:t>rostlinného původu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9075B20-B1BE-F81F-2BE5-6A508244A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58327"/>
              </p:ext>
            </p:extLst>
          </p:nvPr>
        </p:nvGraphicFramePr>
        <p:xfrm>
          <a:off x="251520" y="2276872"/>
          <a:ext cx="8640960" cy="4465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1695217796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25387132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252856300"/>
                    </a:ext>
                  </a:extLst>
                </a:gridCol>
              </a:tblGrid>
              <a:tr h="27907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Identifikátor</a:t>
                      </a:r>
                      <a:endParaRPr lang="cs-CZ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 Název hnojiva</a:t>
                      </a:r>
                      <a:endParaRPr lang="cs-CZ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 Evidence ze zákona </a:t>
                      </a:r>
                    </a:p>
                  </a:txBody>
                  <a:tcPr marL="7620" marR="7620" marT="762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742970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marL="0" algn="r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99003515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2743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 Chrást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nepovinná (ekoplatba!)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86488064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marL="0" algn="r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99003520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2743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 Nať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nepovinná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241587471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marL="0" algn="r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99003517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2743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600" u="none" strike="noStrike" dirty="0">
                          <a:effectLst/>
                        </a:rPr>
                        <a:t> Rostlinný zbytek po sklizni chmele</a:t>
                      </a:r>
                      <a:endParaRPr lang="pl-PL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nepovinná (ekoplatba!)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50924272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marL="0" algn="r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99003499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2743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600" u="none" strike="noStrike" dirty="0">
                          <a:effectLst/>
                        </a:rPr>
                        <a:t> Rostlinný zbytek po sklizni jetelovin na semeno</a:t>
                      </a:r>
                      <a:endParaRPr lang="pl-PL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nepovinná (ekoplatba!)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4502252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marL="0" algn="r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99003514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2743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600" u="none" strike="noStrike" dirty="0">
                          <a:effectLst/>
                        </a:rPr>
                        <a:t> Rostlinný zbytek po sklizni trav na semeno</a:t>
                      </a:r>
                      <a:endParaRPr lang="pl-PL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nepovinná (ekoplatba!)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656829850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marL="0" algn="r" fontAlgn="t">
                        <a:buNone/>
                      </a:pPr>
                      <a:r>
                        <a:rPr lang="cs-CZ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99013104</a:t>
                      </a:r>
                      <a:endParaRPr lang="cs-CZ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2743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Rostlinný zbytek po sklizni kukuřice na siláž (min. 40 cm)</a:t>
                      </a:r>
                      <a:endParaRPr lang="pl-PL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nepovinná (ekoplatba!)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609369262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marL="0" algn="r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6036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2743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 Sláma z luskovin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povinná (sláma)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797221829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marL="0" algn="r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5002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2743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 Sláma z obilovin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povinná (sláma)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281788312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marL="0" algn="r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5003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2743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 Sláma z olejnin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povinná (sláma)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07480912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marL="0" algn="r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99003498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2743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 Sláma ostatních plodin pěstovaných na zrno nebo semeno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povinná (sláma)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1696828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marL="0" algn="r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99012333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274320" marT="762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 Mulč trávy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povinná (hlavní produkt)</a:t>
                      </a:r>
                    </a:p>
                  </a:txBody>
                  <a:tcPr marL="7620" marR="7620" marT="762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026562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marL="0" algn="r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99003516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274320" marT="762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 Nesklizená hlavní plodina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povinná (hlavní produkt)</a:t>
                      </a:r>
                    </a:p>
                  </a:txBody>
                  <a:tcPr marL="7620" marR="7620" marT="762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393940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marL="0" algn="r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6037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274320" marT="762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 Poslední obrost víceletých pícnin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povinná (hlavní produkt)</a:t>
                      </a:r>
                    </a:p>
                  </a:txBody>
                  <a:tcPr marL="7620" marR="7620" marT="762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0733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marL="0" algn="r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99003518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274320" marT="762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 Zelená hmota na úhoru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povinná (hlavní produkt)</a:t>
                      </a:r>
                    </a:p>
                  </a:txBody>
                  <a:tcPr marL="7620" marR="7620" marT="762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884668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marL="0" algn="r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5001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274320" marT="762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 Zelené hnojení</a:t>
                      </a:r>
                      <a:endParaRPr lang="cs-CZ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povinná (hlavní produkt)</a:t>
                      </a:r>
                    </a:p>
                  </a:txBody>
                  <a:tcPr marL="7620" marR="7620" marT="762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282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73273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EEA2634-6617-E0A1-FC5B-57D0EB7D9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49565FB-EEAA-0CF4-D48B-3F1363840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65" y="-18192"/>
            <a:ext cx="8506669" cy="2856757"/>
          </a:xfrm>
          <a:prstGeom prst="rect">
            <a:avLst/>
          </a:prstGeom>
        </p:spPr>
      </p:pic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7751140C-2510-FD66-80B5-DBBF25A37C47}"/>
              </a:ext>
            </a:extLst>
          </p:cNvPr>
          <p:cNvSpPr/>
          <p:nvPr/>
        </p:nvSpPr>
        <p:spPr>
          <a:xfrm>
            <a:off x="4644008" y="1578609"/>
            <a:ext cx="1655762" cy="10001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952B8ADB-1D47-7370-477F-3289118FFC1C}"/>
              </a:ext>
            </a:extLst>
          </p:cNvPr>
          <p:cNvCxnSpPr>
            <a:cxnSpLocks/>
          </p:cNvCxnSpPr>
          <p:nvPr/>
        </p:nvCxnSpPr>
        <p:spPr>
          <a:xfrm>
            <a:off x="4257660" y="2348880"/>
            <a:ext cx="504056" cy="0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95B02310-1C48-BB4D-1B77-2C94D32A2042}"/>
              </a:ext>
            </a:extLst>
          </p:cNvPr>
          <p:cNvSpPr/>
          <p:nvPr/>
        </p:nvSpPr>
        <p:spPr>
          <a:xfrm>
            <a:off x="5580112" y="188640"/>
            <a:ext cx="9315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CF3E081-84FE-E189-7A8B-6F6EF152A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728" y="-31100"/>
            <a:ext cx="2974560" cy="6048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www.carc.cz</a:t>
            </a:r>
          </a:p>
        </p:txBody>
      </p:sp>
    </p:spTree>
    <p:extLst>
      <p:ext uri="{BB962C8B-B14F-4D97-AF65-F5344CB8AC3E}">
        <p14:creationId xmlns:p14="http://schemas.microsoft.com/office/powerpoint/2010/main" val="76325478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8DBEDB3-D73F-BF86-2A20-C14E1CA63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55E3AEE4-FCE0-5099-F7D4-6630EE54B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65" y="-18192"/>
            <a:ext cx="8506669" cy="2856757"/>
          </a:xfrm>
          <a:prstGeom prst="rect">
            <a:avLst/>
          </a:prstGeom>
        </p:spPr>
      </p:pic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368E62AD-79E0-4AAF-C2FF-DE09E58DE9C7}"/>
              </a:ext>
            </a:extLst>
          </p:cNvPr>
          <p:cNvSpPr/>
          <p:nvPr/>
        </p:nvSpPr>
        <p:spPr>
          <a:xfrm>
            <a:off x="4644008" y="1578609"/>
            <a:ext cx="1655762" cy="10001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141F074-C0D5-91A8-9C12-37924680DCBC}"/>
              </a:ext>
            </a:extLst>
          </p:cNvPr>
          <p:cNvCxnSpPr>
            <a:cxnSpLocks/>
          </p:cNvCxnSpPr>
          <p:nvPr/>
        </p:nvCxnSpPr>
        <p:spPr>
          <a:xfrm>
            <a:off x="4257660" y="2348880"/>
            <a:ext cx="504056" cy="0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75D9A2CA-828C-13E9-175E-814A7FAE8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02" y="561965"/>
            <a:ext cx="2904222" cy="399854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C72D4C5-0B49-0E18-EFDC-A35B29D02D75}"/>
              </a:ext>
            </a:extLst>
          </p:cNvPr>
          <p:cNvSpPr/>
          <p:nvPr/>
        </p:nvSpPr>
        <p:spPr>
          <a:xfrm>
            <a:off x="5580112" y="188640"/>
            <a:ext cx="9315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AAF17FC-1EE3-CBD6-FAF7-ED6EA8C01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728" y="-31100"/>
            <a:ext cx="2974560" cy="6048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www.carc.cz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4E05B41-D5A7-0C63-5E96-19E714F3A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853" y="1281547"/>
            <a:ext cx="2806875" cy="39900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8575FAA-74F7-5327-1B5E-9920B8934B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49" y="1997851"/>
            <a:ext cx="2856134" cy="4043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2CE6543-37D5-AB09-1CC2-08A1D04869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04" y="2996952"/>
            <a:ext cx="2892003" cy="39985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85966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BEF52E4-F53D-3F4D-C369-30DCB9BFC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text, ilustrace, design&#10;&#10;Obsah generovaný pomocí AI může být nesprávný.">
            <a:extLst>
              <a:ext uri="{FF2B5EF4-FFF2-40B4-BE49-F238E27FC236}">
                <a16:creationId xmlns:a16="http://schemas.microsoft.com/office/drawing/2014/main" id="{C5FA7905-BAFB-D696-4D16-74804D1B9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96" b="43964"/>
          <a:stretch>
            <a:fillRect/>
          </a:stretch>
        </p:blipFill>
        <p:spPr>
          <a:xfrm>
            <a:off x="1718973" y="5157192"/>
            <a:ext cx="1879161" cy="13016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CFB7B32-15AE-34F5-F899-C282DE48D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3297" y="-3058"/>
            <a:ext cx="9267297" cy="3112195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FD5918D0-42C8-B8D1-AB9A-B7CA1C443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2772" y="0"/>
            <a:ext cx="2998455" cy="604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www.carc.cz</a:t>
            </a:r>
          </a:p>
        </p:txBody>
      </p:sp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706098F2-3B98-C8C9-173C-D8858EFC7C8A}"/>
              </a:ext>
            </a:extLst>
          </p:cNvPr>
          <p:cNvSpPr/>
          <p:nvPr/>
        </p:nvSpPr>
        <p:spPr>
          <a:xfrm>
            <a:off x="4572000" y="1713154"/>
            <a:ext cx="1728192" cy="1152129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1F653320-6BEC-DFBA-1294-C7D92A5B0D46}"/>
              </a:ext>
            </a:extLst>
          </p:cNvPr>
          <p:cNvCxnSpPr>
            <a:cxnSpLocks/>
          </p:cNvCxnSpPr>
          <p:nvPr/>
        </p:nvCxnSpPr>
        <p:spPr>
          <a:xfrm>
            <a:off x="4116117" y="2420888"/>
            <a:ext cx="576064" cy="0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text, Písmo, snímek obrazovky&#10;&#10;Obsah generovaný pomocí AI může být nesprávný.">
            <a:extLst>
              <a:ext uri="{FF2B5EF4-FFF2-40B4-BE49-F238E27FC236}">
                <a16:creationId xmlns:a16="http://schemas.microsoft.com/office/drawing/2014/main" id="{EBA73034-62DD-4D84-CBB9-DDD32F85E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0"/>
          <a:stretch>
            <a:fillRect/>
          </a:stretch>
        </p:blipFill>
        <p:spPr>
          <a:xfrm>
            <a:off x="1843657" y="3270993"/>
            <a:ext cx="1778395" cy="15845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80731C8-9CF1-7CE9-3244-AE6FD48CB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00" y="3268517"/>
            <a:ext cx="5328592" cy="3335728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0220CB5-CE50-AA40-4F79-A41447235BDB}"/>
              </a:ext>
            </a:extLst>
          </p:cNvPr>
          <p:cNvCxnSpPr>
            <a:cxnSpLocks/>
          </p:cNvCxnSpPr>
          <p:nvPr/>
        </p:nvCxnSpPr>
        <p:spPr>
          <a:xfrm>
            <a:off x="5435054" y="2996952"/>
            <a:ext cx="0" cy="432048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324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8" y="776995"/>
            <a:ext cx="8928100" cy="598926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7" y="5589240"/>
            <a:ext cx="615950" cy="698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9512" y="404664"/>
            <a:ext cx="61926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7516AFC-7DF2-7DA0-F829-76DD786BC4F5}"/>
              </a:ext>
            </a:extLst>
          </p:cNvPr>
          <p:cNvSpPr txBox="1">
            <a:spLocks/>
          </p:cNvSpPr>
          <p:nvPr/>
        </p:nvSpPr>
        <p:spPr bwMode="auto">
          <a:xfrm>
            <a:off x="117952" y="91738"/>
            <a:ext cx="8928100" cy="95704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Zranitelné </a:t>
            </a: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oblasti </a:t>
            </a: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 ČR</a:t>
            </a:r>
            <a:endParaRPr kumimoji="0" lang="cs-CZ" altLang="cs-CZ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A62E5D7-6164-F6E9-E74F-BBA34C267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975" y="2780928"/>
            <a:ext cx="211457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10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(rok zpracování návrhu, účinnost změn je vždy v následujícím roce)</a:t>
            </a:r>
          </a:p>
        </p:txBody>
      </p:sp>
    </p:spTree>
    <p:extLst>
      <p:ext uri="{BB962C8B-B14F-4D97-AF65-F5344CB8AC3E}">
        <p14:creationId xmlns:p14="http://schemas.microsoft.com/office/powerpoint/2010/main" val="364534166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ren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21037"/>
            <a:ext cx="8712969" cy="64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B23F13E-557D-2A8C-0894-AAE02D9F5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49" y="6021288"/>
            <a:ext cx="61595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8797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DDE7D1D-7481-F307-19B9-32B6BD5B4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528DDDFC-08D4-EBE1-6824-A97E5CC251E6}"/>
              </a:ext>
            </a:extLst>
          </p:cNvPr>
          <p:cNvSpPr txBox="1">
            <a:spLocks/>
          </p:cNvSpPr>
          <p:nvPr/>
        </p:nvSpPr>
        <p:spPr>
          <a:xfrm>
            <a:off x="323527" y="476671"/>
            <a:ext cx="8448017" cy="110886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-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</a:rPr>
              <a:t>Sezónnost koncentrací </a:t>
            </a:r>
            <a:r>
              <a:rPr kumimoji="0" lang="cs-CZ" b="1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</a:rPr>
              <a:t>vybraných ukazatelů </a:t>
            </a:r>
            <a:br>
              <a:rPr kumimoji="0" lang="cs-CZ" b="1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</a:rPr>
            </a:br>
            <a:r>
              <a:rPr kumimoji="0" lang="cs-CZ" b="1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</a:rPr>
              <a:t>v povrchových vodách </a:t>
            </a:r>
            <a:br>
              <a:rPr kumimoji="0" lang="cs-CZ" b="1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</a:rPr>
            </a:br>
            <a:r>
              <a:rPr kumimoji="0" lang="cs-CZ" sz="2800" b="0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</a:rPr>
              <a:t>(dusičnany, vodorozpustný fosfor)</a:t>
            </a:r>
            <a:endParaRPr kumimoji="0" lang="cs-CZ" b="0" i="0" u="none" strike="noStrike" kern="1200" cap="none" spc="-4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</a:endParaRP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69F0B0D7-B59A-242D-D5D6-C55D8D437F94}"/>
              </a:ext>
            </a:extLst>
          </p:cNvPr>
          <p:cNvGraphicFramePr/>
          <p:nvPr/>
        </p:nvGraphicFramePr>
        <p:xfrm>
          <a:off x="181982" y="1995199"/>
          <a:ext cx="4318010" cy="313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53B9CDF5-F0EA-D16B-E81E-4963160AEDEA}"/>
              </a:ext>
            </a:extLst>
          </p:cNvPr>
          <p:cNvGraphicFramePr/>
          <p:nvPr/>
        </p:nvGraphicFramePr>
        <p:xfrm>
          <a:off x="4644008" y="1995199"/>
          <a:ext cx="4499992" cy="313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28F63547-881F-D326-889C-182C153425EC}"/>
              </a:ext>
            </a:extLst>
          </p:cNvPr>
          <p:cNvSpPr txBox="1"/>
          <p:nvPr/>
        </p:nvSpPr>
        <p:spPr>
          <a:xfrm>
            <a:off x="6084168" y="6309320"/>
            <a:ext cx="2952328" cy="342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Calibri" panose="020F0502020204030204" pitchFamily="34" charset="0"/>
                <a:cs typeface="Times New Roman" panose="02020603050405020304" pitchFamily="18" charset="0"/>
              </a:rPr>
              <a:t>Prchalová H., VÚV T.G.M., Praha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685ABE-F3F8-8215-59BD-32150AFA17AF}"/>
              </a:ext>
            </a:extLst>
          </p:cNvPr>
          <p:cNvSpPr txBox="1"/>
          <p:nvPr/>
        </p:nvSpPr>
        <p:spPr>
          <a:xfrm>
            <a:off x="679673" y="5115981"/>
            <a:ext cx="3816424" cy="342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Calibri" panose="020F0502020204030204" pitchFamily="34" charset="0"/>
                <a:cs typeface="Times New Roman" panose="02020603050405020304" pitchFamily="18" charset="0"/>
              </a:rPr>
              <a:t>N: převažují difúzní zdroje </a:t>
            </a: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Calibri" panose="020F0502020204030204" pitchFamily="34" charset="0"/>
                <a:cs typeface="Times New Roman" panose="02020603050405020304" pitchFamily="18" charset="0"/>
              </a:rPr>
              <a:t>(= zemědělství)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746A99D-CEA9-9120-FEB2-0CBBC5ADD2DF}"/>
              </a:ext>
            </a:extLst>
          </p:cNvPr>
          <p:cNvSpPr txBox="1"/>
          <p:nvPr/>
        </p:nvSpPr>
        <p:spPr>
          <a:xfrm>
            <a:off x="5076056" y="5127019"/>
            <a:ext cx="3695489" cy="342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Calibri" panose="020F0502020204030204" pitchFamily="34" charset="0"/>
                <a:cs typeface="Times New Roman" panose="02020603050405020304" pitchFamily="18" charset="0"/>
              </a:rPr>
              <a:t>P: převažují bodové zdroje </a:t>
            </a: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Calibri" panose="020F0502020204030204" pitchFamily="34" charset="0"/>
                <a:cs typeface="Times New Roman" panose="02020603050405020304" pitchFamily="18" charset="0"/>
              </a:rPr>
              <a:t>(= komunál)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17AD549-0073-DAC2-1D5B-A64D72286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868241"/>
            <a:ext cx="61595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3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87128AA-5074-9CAF-6AA1-A32FF04844F9}"/>
              </a:ext>
            </a:extLst>
          </p:cNvPr>
          <p:cNvGraphicFramePr>
            <a:graphicFrameLocks/>
          </p:cNvGraphicFramePr>
          <p:nvPr/>
        </p:nvGraphicFramePr>
        <p:xfrm>
          <a:off x="339626" y="836712"/>
          <a:ext cx="8464745" cy="563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7255"/>
            <a:ext cx="9144000" cy="689829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latin typeface="Tw Cen MT" panose="020B0602020104020603" pitchFamily="34" charset="-18"/>
              </a:rPr>
              <a:t>Průměrný přívod živin do půdy v ČR hnojením </a:t>
            </a:r>
            <a:br>
              <a:rPr lang="cs-CZ" altLang="cs-CZ" sz="1800" b="1" dirty="0">
                <a:latin typeface="Tw Cen MT" panose="020B0602020104020603" pitchFamily="34" charset="-18"/>
              </a:rPr>
            </a:br>
            <a:r>
              <a:rPr lang="cs-CZ" altLang="cs-CZ" sz="1800" dirty="0">
                <a:latin typeface="Tw Cen MT" panose="020B0602020104020603" pitchFamily="34" charset="-18"/>
              </a:rPr>
              <a:t>(v kg č. ž. na 1 ha využívané z. p. podle ČSÚ a MZe: 3,542 mil. ha v kalendářním roce 2025)</a:t>
            </a:r>
            <a:endParaRPr lang="en-US" sz="1800" noProof="0" dirty="0">
              <a:latin typeface="Tw Cen MT" panose="020B0602020104020603" pitchFamily="34" charset="-18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99592" y="4926054"/>
            <a:ext cx="1800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Arial" panose="020B0604020202020204" pitchFamily="34" charset="0"/>
              </a:rPr>
              <a:t>Statková hnojiva živočišného původu, organická hnojiva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99592" y="1381999"/>
            <a:ext cx="1656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Arial" panose="020B0604020202020204" pitchFamily="34" charset="0"/>
              </a:rPr>
              <a:t>Minerální hnojiva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07950" y="6491288"/>
            <a:ext cx="9036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Arial" panose="020B0604020202020204" pitchFamily="34" charset="0"/>
              </a:rPr>
              <a:t>Zdroj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Arial" panose="020B0604020202020204" pitchFamily="34" charset="0"/>
              </a:rPr>
              <a:t>: M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Arial" panose="020B0604020202020204" pitchFamily="34" charset="0"/>
              </a:rPr>
              <a:t>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Arial" panose="020B0604020202020204" pitchFamily="34" charset="0"/>
              </a:rPr>
              <a:t>, CARC</a:t>
            </a:r>
          </a:p>
        </p:txBody>
      </p:sp>
    </p:spTree>
    <p:extLst>
      <p:ext uri="{BB962C8B-B14F-4D97-AF65-F5344CB8AC3E}">
        <p14:creationId xmlns:p14="http://schemas.microsoft.com/office/powerpoint/2010/main" val="312496468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>
            <a:alpha val="5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E965E-B5CC-C4B8-E4A6-4E3928E1F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41EA18B-F1D0-81F8-FA21-3F8E95EB62F0}"/>
              </a:ext>
            </a:extLst>
          </p:cNvPr>
          <p:cNvGraphicFramePr>
            <a:graphicFrameLocks/>
          </p:cNvGraphicFramePr>
          <p:nvPr/>
        </p:nvGraphicFramePr>
        <p:xfrm>
          <a:off x="339626" y="836712"/>
          <a:ext cx="8464745" cy="563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8" name="AutoShape 2">
            <a:extLst>
              <a:ext uri="{FF2B5EF4-FFF2-40B4-BE49-F238E27FC236}">
                <a16:creationId xmlns:a16="http://schemas.microsoft.com/office/drawing/2014/main" id="{02107188-DE65-E5E3-5249-8F85CA4DAC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7255"/>
            <a:ext cx="9144000" cy="689829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latin typeface="Tw Cen MT" panose="020B0602020104020603" pitchFamily="34" charset="-18"/>
              </a:rPr>
              <a:t>Průměrný přívod živin do půdy v ČR hnojením </a:t>
            </a:r>
            <a:br>
              <a:rPr lang="cs-CZ" altLang="cs-CZ" sz="1800" b="1" dirty="0">
                <a:latin typeface="Tw Cen MT" panose="020B0602020104020603" pitchFamily="34" charset="-18"/>
              </a:rPr>
            </a:br>
            <a:r>
              <a:rPr lang="cs-CZ" altLang="cs-CZ" sz="1800" dirty="0">
                <a:latin typeface="Tw Cen MT" panose="020B0602020104020603" pitchFamily="34" charset="-18"/>
              </a:rPr>
              <a:t>(v kg č. ž. na 1 ha využívané z. p. podle ČSÚ a MZe: 3,542 mil. ha v kalendářním roce 2025)</a:t>
            </a:r>
            <a:endParaRPr lang="en-US" sz="1800" noProof="0" dirty="0">
              <a:latin typeface="Tw Cen MT" panose="020B0602020104020603" pitchFamily="34" charset="-18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DE6B4A96-5AB8-D2F6-6249-1ECCD930C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4926054"/>
            <a:ext cx="1800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Arial" panose="020B0604020202020204" pitchFamily="34" charset="0"/>
              </a:rPr>
              <a:t>Statková hnojiva živočišného původu,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Arial" panose="020B0604020202020204" pitchFamily="34" charset="0"/>
              </a:rPr>
              <a:t>organická hnojiva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591DFEB5-0927-4C5A-60FF-ADE7DD51C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381999"/>
            <a:ext cx="1656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Arial" panose="020B0604020202020204" pitchFamily="34" charset="0"/>
              </a:rPr>
              <a:t>Minerální hnojiva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51B4A1A-9374-8949-5D68-B26A0C737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491288"/>
            <a:ext cx="9036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Arial" panose="020B0604020202020204" pitchFamily="34" charset="0"/>
              </a:rPr>
              <a:t>Zdroj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Arial" panose="020B0604020202020204" pitchFamily="34" charset="0"/>
              </a:rPr>
              <a:t>: M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Arial" panose="020B0604020202020204" pitchFamily="34" charset="0"/>
              </a:rPr>
              <a:t>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Arial" panose="020B0604020202020204" pitchFamily="34" charset="0"/>
              </a:rPr>
              <a:t>, CARC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D49C9BC-FB33-B027-142B-336AF019A05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7474" y="3116247"/>
            <a:ext cx="2512918" cy="1777674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A580EDB-6469-BB60-876C-437B602DB674}"/>
              </a:ext>
            </a:extLst>
          </p:cNvPr>
          <p:cNvCxnSpPr>
            <a:cxnSpLocks/>
          </p:cNvCxnSpPr>
          <p:nvPr/>
        </p:nvCxnSpPr>
        <p:spPr>
          <a:xfrm flipV="1">
            <a:off x="2267744" y="4037699"/>
            <a:ext cx="3312368" cy="10997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0172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Obdélník 4"/>
          <p:cNvSpPr>
            <a:spLocks noChangeArrowheads="1"/>
          </p:cNvSpPr>
          <p:nvPr/>
        </p:nvSpPr>
        <p:spPr bwMode="auto">
          <a:xfrm>
            <a:off x="-108520" y="-27384"/>
            <a:ext cx="9145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Arial" panose="020B0604020202020204" pitchFamily="34" charset="0"/>
              </a:rPr>
              <a:t>Vývoj zemědělské bilance dusíku a fosforu v ČR (2006–2025)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87E0201-4B78-4139-84D1-B358110B58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496" y="589751"/>
            <a:ext cx="4752528" cy="358833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B39F2A8-FC9C-88A5-7F89-9D9C9617E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501008"/>
            <a:ext cx="4752528" cy="3573368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1EA9530-28B3-ABC5-BA40-B8D0A2031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1484784"/>
            <a:ext cx="8461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Arial" panose="020B0604020202020204" pitchFamily="34" charset="0"/>
              </a:rPr>
              <a:t>dusík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352EA5E-CB0C-1BAA-4D6B-A8EC8AD95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4725144"/>
            <a:ext cx="1548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Arial" panose="020B0604020202020204" pitchFamily="34" charset="0"/>
              </a:rPr>
              <a:t>fosfor</a:t>
            </a:r>
          </a:p>
        </p:txBody>
      </p:sp>
    </p:spTree>
    <p:extLst>
      <p:ext uri="{BB962C8B-B14F-4D97-AF65-F5344CB8AC3E}">
        <p14:creationId xmlns:p14="http://schemas.microsoft.com/office/powerpoint/2010/main" val="1952979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2">
            <a:extLst>
              <a:ext uri="{FF2B5EF4-FFF2-40B4-BE49-F238E27FC236}">
                <a16:creationId xmlns:a16="http://schemas.microsoft.com/office/drawing/2014/main" id="{6DF6967E-E233-E5EF-755F-B61C04EC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03312"/>
          </a:xfrm>
        </p:spPr>
        <p:txBody>
          <a:bodyPr/>
          <a:lstStyle/>
          <a:p>
            <a:pPr algn="ctr"/>
            <a:r>
              <a:rPr lang="cs-CZ" altLang="cs-CZ" sz="3200" b="1"/>
              <a:t> </a:t>
            </a:r>
          </a:p>
        </p:txBody>
      </p:sp>
      <p:sp>
        <p:nvSpPr>
          <p:cNvPr id="61443" name="Zástupný symbol pro obsah 3">
            <a:extLst>
              <a:ext uri="{FF2B5EF4-FFF2-40B4-BE49-F238E27FC236}">
                <a16:creationId xmlns:a16="http://schemas.microsoft.com/office/drawing/2014/main" id="{E2F9E8BE-35EC-7273-C323-2D3D03C7B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2793"/>
            <a:ext cx="9144000" cy="5565775"/>
          </a:xfrm>
        </p:spPr>
        <p:txBody>
          <a:bodyPr/>
          <a:lstStyle/>
          <a:p>
            <a:pPr marL="366713" lvl="1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/>
              <a:t>SMĚRNICE KOMISE (EU) 2026/288 ze dne 9. 2. 2026, kterou se mění směrnice Rady 91/676/EHS, pokud jde o používání některých hnojivých materiálů ze statk. hnojiv</a:t>
            </a:r>
            <a:endParaRPr lang="cs-CZ" altLang="cs-CZ" sz="2000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altLang="cs-CZ" sz="1800" b="1"/>
              <a:t>Důležité opatření NS: </a:t>
            </a:r>
            <a:r>
              <a:rPr lang="cs-CZ" altLang="cs-CZ" sz="1800"/>
              <a:t>množství použitých statkových hnojiv (i po zpracování) nepřekročí na žádném zemědělském provozu (farmě nebo chovu hospodářských zvířat) stanovené množství na hektar za rok ve výši </a:t>
            </a:r>
            <a:r>
              <a:rPr lang="cs-CZ" altLang="cs-CZ" sz="1800" b="1"/>
              <a:t>170 kg dusíku (N) za rok</a:t>
            </a:r>
            <a:r>
              <a:rPr lang="cs-CZ" altLang="cs-CZ" sz="1800"/>
              <a:t>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altLang="cs-CZ" sz="1800"/>
              <a:t>Od přijetí NS (1991) umožnil vědecký a technický pokrok v oblasti zpracování statkových hnojiv vyrábět hnojiva (tzv. hnojiva </a:t>
            </a:r>
            <a:r>
              <a:rPr lang="cs-CZ" altLang="cs-CZ" sz="1800" b="1"/>
              <a:t>RENURE = Recovered Nitrogen from Manure</a:t>
            </a:r>
            <a:r>
              <a:rPr lang="cs-CZ" altLang="cs-CZ" sz="1800"/>
              <a:t>), která za určitých podmínek fungují jako „minerální hnojiva“ (podobný potenciál vyplavování N a agronomická účinnost). Tyto materiály proto snižují riziko úniku dusičnanů do vody ve srovnání se statkovými hnojivy a díky této environmentální výhodě by se mohly používat v množstvích přesahujících maximální povolené množství 170 kg N/ha.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altLang="cs-CZ" sz="1800"/>
              <a:t>Pokud se členské státy EU rozhodnou povolit používání hnojiv RENURE, zapracují pravidla do svých předpisů a v rámci čtyřleté zprávy budou podávat Komisi informace o uplatňování tohoto povolení, včetně ročních údajů o výrobě hnojiv RENURE, počtu hospodářských zvířat a produkci hnojiv. 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altLang="cs-CZ" sz="1800"/>
              <a:t>Úprava je významná pro Nizozemsko, Belgii (Vlámsko) apod., které měly výjimku (derogaci) z limitu 170 kg N/ha, např. na 250 kg N/ha, ale výjimky končí… 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cs-CZ" altLang="cs-CZ" sz="1800"/>
              <a:t>Česká republika tuto možnost nevyužije.</a:t>
            </a:r>
            <a:endParaRPr lang="cs-CZ" altLang="cs-CZ" sz="1800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endParaRPr lang="cs-CZ" altLang="cs-CZ" sz="20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0F91270-0288-151A-7946-D58588787F4E}"/>
              </a:ext>
            </a:extLst>
          </p:cNvPr>
          <p:cNvSpPr txBox="1">
            <a:spLocks/>
          </p:cNvSpPr>
          <p:nvPr/>
        </p:nvSpPr>
        <p:spPr bwMode="auto">
          <a:xfrm>
            <a:off x="107950" y="86123"/>
            <a:ext cx="89281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Úprava nitrátové směrnice EU (91/676/EHS)</a:t>
            </a:r>
            <a:endParaRPr lang="cs-CZ" altLang="cs-CZ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77630</TotalTime>
  <Words>3532</Words>
  <Application>Microsoft Office PowerPoint</Application>
  <PresentationFormat>Předvádění na obrazovce (4:3)</PresentationFormat>
  <Paragraphs>276</Paragraphs>
  <Slides>29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29</vt:i4>
      </vt:variant>
    </vt:vector>
  </HeadingPairs>
  <TitlesOfParts>
    <vt:vector size="40" baseType="lpstr">
      <vt:lpstr>Arial</vt:lpstr>
      <vt:lpstr>Calibri</vt:lpstr>
      <vt:lpstr>Corbel</vt:lpstr>
      <vt:lpstr>Tw Cen MT</vt:lpstr>
      <vt:lpstr>Wingdings</vt:lpstr>
      <vt:lpstr>Wingdings 2</vt:lpstr>
      <vt:lpstr>5_Motiv systému Office</vt:lpstr>
      <vt:lpstr>Medián</vt:lpstr>
      <vt:lpstr>4_Medián</vt:lpstr>
      <vt:lpstr>7_Motiv systému Office</vt:lpstr>
      <vt:lpstr>Rámeček</vt:lpstr>
      <vt:lpstr>Změny v nitrátové směrnici EU,  úprava podmínek pro bilancování živin  a organické hmoty v r. 2026</vt:lpstr>
      <vt:lpstr>Prezentace aplikace PowerPoint</vt:lpstr>
      <vt:lpstr>Prezentace aplikace PowerPoint</vt:lpstr>
      <vt:lpstr>Prezentace aplikace PowerPoint</vt:lpstr>
      <vt:lpstr>Prezentace aplikace PowerPoint</vt:lpstr>
      <vt:lpstr>Průměrný přívod živin do půdy v ČR hnojením  (v kg č. ž. na 1 ha využívané z. p. podle ČSÚ a MZe: 3,542 mil. ha v kalendářním roce 2025)</vt:lpstr>
      <vt:lpstr>Průměrný přívod živin do půdy v ČR hnojením  (v kg č. ž. na 1 ha využívané z. p. podle ČSÚ a MZe: 3,542 mil. ha v kalendářním roce 2025)</vt:lpstr>
      <vt:lpstr>Prezentace aplikace PowerPoint</vt:lpstr>
      <vt:lpstr> </vt:lpstr>
      <vt:lpstr> </vt:lpstr>
      <vt:lpstr>Bilance živin pro ekoplatbu  a nitrátovou směrnici  </vt:lpstr>
      <vt:lpstr>Evidence výnosů u pícnin</vt:lpstr>
      <vt:lpstr>Kukuřice</vt:lpstr>
      <vt:lpstr>Přepočty výnosů u pícnin</vt:lpstr>
      <vt:lpstr>Přepočty výnosů u pícnin</vt:lpstr>
      <vt:lpstr>Prezentace aplikace PowerPoint</vt:lpstr>
      <vt:lpstr>Prezentace aplikace PowerPoint</vt:lpstr>
      <vt:lpstr>Prezentace aplikace PowerPoint</vt:lpstr>
      <vt:lpstr>AZZP v LPIS (data za odběry půd do konce roku 2025 budou aktualizována koncem března, v návaznosti na spuštění předtisků JŽ) </vt:lpstr>
      <vt:lpstr>Prezentace aplikace PowerPoint</vt:lpstr>
      <vt:lpstr>Prezentace aplikace PowerPoint</vt:lpstr>
      <vt:lpstr>Bilance organické hmoty  pro ekoplatbu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Hlavackova</dc:creator>
  <cp:lastModifiedBy>Klír Jan</cp:lastModifiedBy>
  <cp:revision>1904</cp:revision>
  <dcterms:created xsi:type="dcterms:W3CDTF">2013-03-08T09:52:21Z</dcterms:created>
  <dcterms:modified xsi:type="dcterms:W3CDTF">2026-03-23T10:18:50Z</dcterms:modified>
</cp:coreProperties>
</file>